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4" r:id="rId1"/>
    <p:sldMasterId id="2147483889" r:id="rId2"/>
  </p:sldMasterIdLst>
  <p:notesMasterIdLst>
    <p:notesMasterId r:id="rId21"/>
  </p:notesMasterIdLst>
  <p:sldIdLst>
    <p:sldId id="256" r:id="rId3"/>
    <p:sldId id="266" r:id="rId4"/>
    <p:sldId id="264" r:id="rId5"/>
    <p:sldId id="257" r:id="rId6"/>
    <p:sldId id="268" r:id="rId7"/>
    <p:sldId id="259" r:id="rId8"/>
    <p:sldId id="276" r:id="rId9"/>
    <p:sldId id="261" r:id="rId10"/>
    <p:sldId id="260" r:id="rId11"/>
    <p:sldId id="277" r:id="rId12"/>
    <p:sldId id="272" r:id="rId13"/>
    <p:sldId id="273" r:id="rId14"/>
    <p:sldId id="274" r:id="rId15"/>
    <p:sldId id="280" r:id="rId16"/>
    <p:sldId id="278" r:id="rId17"/>
    <p:sldId id="263" r:id="rId18"/>
    <p:sldId id="275" r:id="rId19"/>
    <p:sldId id="279" r:id="rId20"/>
  </p:sldIdLst>
  <p:sldSz cx="12192000" cy="6858000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8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dykh_ea\Desktop\&#1051;&#1080;&#1089;&#1090;%20Microsoft%20Exce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udykh_ea\Desktop\&#1051;&#1080;&#1089;&#1090;%20Microsoft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Поступившие</a:t>
            </a:r>
            <a:r>
              <a:rPr lang="ru-RU" sz="1800" b="1" baseline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заявки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9049607790838922"/>
          <c:y val="2.25148772291314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Лист5!$D$6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4.9382145582623141E-17"/>
                  <c:y val="-4.8404840484048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E75-4293-A60F-A411FC270B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Лист5!$D$7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75-4293-A60F-A411FC270B7F}"/>
            </c:ext>
          </c:extLst>
        </c:ser>
        <c:ser>
          <c:idx val="1"/>
          <c:order val="1"/>
          <c:tx>
            <c:strRef>
              <c:f>Лист5!$E$6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6936026936025962E-3"/>
                  <c:y val="-4.8404840484048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E75-4293-A60F-A411FC270B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Лист5!$E$7</c:f>
              <c:numCache>
                <c:formatCode>General</c:formatCode>
                <c:ptCount val="1"/>
                <c:pt idx="0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75-4293-A60F-A411FC270B7F}"/>
            </c:ext>
          </c:extLst>
        </c:ser>
        <c:ser>
          <c:idx val="2"/>
          <c:order val="2"/>
          <c:tx>
            <c:strRef>
              <c:f>Лист5!$F$6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242424242424229E-2"/>
                  <c:y val="-4.84048404840483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E75-4293-A60F-A411FC270B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Лист5!$F$7</c:f>
              <c:numCache>
                <c:formatCode>General</c:formatCode>
                <c:ptCount val="1"/>
                <c:pt idx="0">
                  <c:v>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75-4293-A60F-A411FC270B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1770240"/>
        <c:axId val="91780224"/>
        <c:axId val="0"/>
      </c:bar3DChart>
      <c:catAx>
        <c:axId val="91770240"/>
        <c:scaling>
          <c:orientation val="minMax"/>
        </c:scaling>
        <c:delete val="1"/>
        <c:axPos val="b"/>
        <c:majorTickMark val="none"/>
        <c:minorTickMark val="none"/>
        <c:tickLblPos val="nextTo"/>
        <c:crossAx val="91780224"/>
        <c:crosses val="autoZero"/>
        <c:auto val="1"/>
        <c:lblAlgn val="ctr"/>
        <c:lblOffset val="100"/>
        <c:noMultiLvlLbl val="0"/>
      </c:catAx>
      <c:valAx>
        <c:axId val="91780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1770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Лист3!$A$2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7039403620873271E-2"/>
                  <c:y val="-1.0884351409427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DD9-46FF-AD80-90236E0F6231}"/>
                </c:ext>
              </c:extLst>
            </c:dLbl>
            <c:dLbl>
              <c:idx val="1"/>
              <c:layout>
                <c:manualLayout>
                  <c:x val="1.7039403620873271E-2"/>
                  <c:y val="-2.72108785235677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D9-46FF-AD80-90236E0F6231}"/>
                </c:ext>
              </c:extLst>
            </c:dLbl>
            <c:dLbl>
              <c:idx val="3"/>
              <c:layout>
                <c:manualLayout>
                  <c:x val="4.2598509052183178E-3"/>
                  <c:y val="-1.3605439261783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D9-46FF-AD80-90236E0F6231}"/>
                </c:ext>
              </c:extLst>
            </c:dLbl>
            <c:dLbl>
              <c:idx val="4"/>
              <c:layout>
                <c:manualLayout>
                  <c:x val="8.5197018104366355E-3"/>
                  <c:y val="-1.0884351409427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D9-46FF-AD80-90236E0F62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Лист3!$B$1:$G$1</c:f>
              <c:strCache>
                <c:ptCount val="6"/>
                <c:pt idx="0">
                  <c:v>Общая стоимость</c:v>
                </c:pt>
                <c:pt idx="1">
                  <c:v>Субсидия</c:v>
                </c:pt>
                <c:pt idx="2">
                  <c:v> Местный бюджет</c:v>
                </c:pt>
                <c:pt idx="3">
                  <c:v> Население</c:v>
                </c:pt>
                <c:pt idx="4">
                  <c:v>Внебюджетные источники</c:v>
                </c:pt>
                <c:pt idx="5">
                  <c:v>Нефинансовое участие</c:v>
                </c:pt>
              </c:strCache>
            </c:strRef>
          </c:cat>
          <c:val>
            <c:numRef>
              <c:f>Лист3!$B$2:$G$2</c:f>
              <c:numCache>
                <c:formatCode>General</c:formatCode>
                <c:ptCount val="6"/>
                <c:pt idx="0">
                  <c:v>43687</c:v>
                </c:pt>
                <c:pt idx="1">
                  <c:v>32108</c:v>
                </c:pt>
                <c:pt idx="2">
                  <c:v>7222</c:v>
                </c:pt>
                <c:pt idx="3">
                  <c:v>3212</c:v>
                </c:pt>
                <c:pt idx="4">
                  <c:v>0.17799999999999999</c:v>
                </c:pt>
                <c:pt idx="5">
                  <c:v>1145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D9-46FF-AD80-90236E0F6231}"/>
            </c:ext>
          </c:extLst>
        </c:ser>
        <c:ser>
          <c:idx val="1"/>
          <c:order val="1"/>
          <c:tx>
            <c:strRef>
              <c:f>Лист3!$A$3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9818956336528223E-2"/>
                  <c:y val="-1.90476149664974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DD9-46FF-AD80-90236E0F6231}"/>
                </c:ext>
              </c:extLst>
            </c:dLbl>
            <c:dLbl>
              <c:idx val="1"/>
              <c:layout>
                <c:manualLayout>
                  <c:x val="-1.1359602413915513E-2"/>
                  <c:y val="-2.17687028188541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DD9-46FF-AD80-90236E0F6231}"/>
                </c:ext>
              </c:extLst>
            </c:dLbl>
            <c:dLbl>
              <c:idx val="2"/>
              <c:layout>
                <c:manualLayout>
                  <c:x val="-8.5197018104366876E-3"/>
                  <c:y val="-1.90476149664974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DD9-46FF-AD80-90236E0F6231}"/>
                </c:ext>
              </c:extLst>
            </c:dLbl>
            <c:dLbl>
              <c:idx val="3"/>
              <c:layout>
                <c:manualLayout>
                  <c:x val="1.1359602413915409E-2"/>
                  <c:y val="-4.081631778535159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DD9-46FF-AD80-90236E0F6231}"/>
                </c:ext>
              </c:extLst>
            </c:dLbl>
            <c:dLbl>
              <c:idx val="4"/>
              <c:layout>
                <c:manualLayout>
                  <c:x val="1.7463434730342661E-3"/>
                  <c:y val="-5.44217570471355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DD9-46FF-AD80-90236E0F6231}"/>
                </c:ext>
              </c:extLst>
            </c:dLbl>
            <c:dLbl>
              <c:idx val="5"/>
              <c:layout>
                <c:manualLayout>
                  <c:x val="2.8399006034788782E-3"/>
                  <c:y val="-3.53741420806381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DD9-46FF-AD80-90236E0F62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Лист3!$B$1:$G$1</c:f>
              <c:strCache>
                <c:ptCount val="6"/>
                <c:pt idx="0">
                  <c:v>Общая стоимость</c:v>
                </c:pt>
                <c:pt idx="1">
                  <c:v>Субсидия</c:v>
                </c:pt>
                <c:pt idx="2">
                  <c:v> Местный бюджет</c:v>
                </c:pt>
                <c:pt idx="3">
                  <c:v> Население</c:v>
                </c:pt>
                <c:pt idx="4">
                  <c:v>Внебюджетные источники</c:v>
                </c:pt>
                <c:pt idx="5">
                  <c:v>Нефинансовое участие</c:v>
                </c:pt>
              </c:strCache>
            </c:strRef>
          </c:cat>
          <c:val>
            <c:numRef>
              <c:f>Лист3!$B$3:$G$3</c:f>
              <c:numCache>
                <c:formatCode>General</c:formatCode>
                <c:ptCount val="6"/>
                <c:pt idx="0">
                  <c:v>127170</c:v>
                </c:pt>
                <c:pt idx="1">
                  <c:v>87574</c:v>
                </c:pt>
                <c:pt idx="2">
                  <c:v>23355</c:v>
                </c:pt>
                <c:pt idx="3">
                  <c:v>10335</c:v>
                </c:pt>
                <c:pt idx="4">
                  <c:v>1467</c:v>
                </c:pt>
                <c:pt idx="5">
                  <c:v>4491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DD9-46FF-AD80-90236E0F6231}"/>
            </c:ext>
          </c:extLst>
        </c:ser>
        <c:ser>
          <c:idx val="2"/>
          <c:order val="2"/>
          <c:tx>
            <c:strRef>
              <c:f>Лист3!$A$4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2598509052183178E-3"/>
                  <c:y val="-2.176870281885419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196618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DD9-46FF-AD80-90236E0F6231}"/>
                </c:ext>
              </c:extLst>
            </c:dLbl>
            <c:dLbl>
              <c:idx val="1"/>
              <c:layout>
                <c:manualLayout>
                  <c:x val="4.2598509052183178E-3"/>
                  <c:y val="-1.9047614966497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DD9-46FF-AD80-90236E0F6231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400"/>
                      <a:t>42406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2DD9-46FF-AD80-90236E0F6231}"/>
                </c:ext>
              </c:extLst>
            </c:dLbl>
            <c:dLbl>
              <c:idx val="3"/>
              <c:layout>
                <c:manualLayout>
                  <c:x val="3.9856233304887516E-2"/>
                  <c:y val="-3.2653054228281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DD9-46FF-AD80-90236E0F6231}"/>
                </c:ext>
              </c:extLst>
            </c:dLbl>
            <c:dLbl>
              <c:idx val="4"/>
              <c:layout>
                <c:manualLayout>
                  <c:x val="8.5197018104366355E-3"/>
                  <c:y val="-3.8095229932994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DD9-46FF-AD80-90236E0F6231}"/>
                </c:ext>
              </c:extLst>
            </c:dLbl>
            <c:dLbl>
              <c:idx val="5"/>
              <c:layout>
                <c:manualLayout>
                  <c:x val="2.5330368307963685E-2"/>
                  <c:y val="-1.9047614966497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DD9-46FF-AD80-90236E0F62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Лист3!$B$1:$G$1</c:f>
              <c:strCache>
                <c:ptCount val="6"/>
                <c:pt idx="0">
                  <c:v>Общая стоимость</c:v>
                </c:pt>
                <c:pt idx="1">
                  <c:v>Субсидия</c:v>
                </c:pt>
                <c:pt idx="2">
                  <c:v> Местный бюджет</c:v>
                </c:pt>
                <c:pt idx="3">
                  <c:v> Население</c:v>
                </c:pt>
                <c:pt idx="4">
                  <c:v>Внебюджетные источники</c:v>
                </c:pt>
                <c:pt idx="5">
                  <c:v>Нефинансовое участие</c:v>
                </c:pt>
              </c:strCache>
            </c:strRef>
          </c:cat>
          <c:val>
            <c:numRef>
              <c:f>Лист3!$B$4:$G$4</c:f>
              <c:numCache>
                <c:formatCode>General</c:formatCode>
                <c:ptCount val="6"/>
                <c:pt idx="0">
                  <c:v>196618</c:v>
                </c:pt>
                <c:pt idx="1">
                  <c:v>129606</c:v>
                </c:pt>
                <c:pt idx="2">
                  <c:v>42406</c:v>
                </c:pt>
                <c:pt idx="3">
                  <c:v>15180</c:v>
                </c:pt>
                <c:pt idx="4">
                  <c:v>888</c:v>
                </c:pt>
                <c:pt idx="5">
                  <c:v>8538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2DD9-46FF-AD80-90236E0F62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gapDepth val="0"/>
        <c:shape val="box"/>
        <c:axId val="543053560"/>
        <c:axId val="543050936"/>
        <c:axId val="0"/>
      </c:bar3DChart>
      <c:catAx>
        <c:axId val="543053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43050936"/>
        <c:crosses val="autoZero"/>
        <c:auto val="1"/>
        <c:lblAlgn val="ctr"/>
        <c:lblOffset val="100"/>
        <c:noMultiLvlLbl val="0"/>
      </c:catAx>
      <c:valAx>
        <c:axId val="543050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43053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F2CC26B-109A-4204-A178-8CA4BAB899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984" cy="498186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F6EC7E8-EFF6-4483-B3C9-B920ED9FF62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069" y="0"/>
            <a:ext cx="2945984" cy="498186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3DEC2FB-A451-4314-BE6E-BABE90A5DB2E}" type="datetimeFigureOut">
              <a:rPr lang="ru-RU"/>
              <a:pPr>
                <a:defRPr/>
              </a:pPr>
              <a:t>07.05.2019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45F45B6C-CB80-43E3-A794-FBD3BC545C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3" tIns="46557" rIns="93113" bIns="4655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1EDBD07A-8E5C-4B06-956A-C22EE512C6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0093" y="4777104"/>
            <a:ext cx="5437491" cy="3908100"/>
          </a:xfrm>
          <a:prstGeom prst="rect">
            <a:avLst/>
          </a:prstGeom>
        </p:spPr>
        <p:txBody>
          <a:bodyPr vert="horz" lIns="93113" tIns="46557" rIns="93113" bIns="46557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52AB07-37CB-4C8F-9C5D-61434993C19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9428452"/>
            <a:ext cx="2945984" cy="498186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ABC1B3-E95D-4EAC-B041-64B297F412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069" y="9428452"/>
            <a:ext cx="2945984" cy="498186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D2D50B4-876F-4C31-8143-76CD573497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6BEA4-8818-4025-851E-098F4F798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C40BD-C9DF-4E6D-AB91-FDB54DC7B2BA}" type="datetime1">
              <a:rPr lang="ru-RU"/>
              <a:pPr>
                <a:defRPr/>
              </a:pPr>
              <a:t>07.05.2019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BAEE2-059C-4CD9-863F-A4534F88E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E9F08-727F-4789-944F-74A7E8F67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BB1DE-B46E-47AF-A71E-AEFB83D4DF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970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6BEA4-8818-4025-851E-098F4F798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A27F2-432D-4E6E-A15D-63A14542ECE4}" type="datetime1">
              <a:rPr lang="ru-RU"/>
              <a:pPr>
                <a:defRPr/>
              </a:pPr>
              <a:t>07.05.2019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BAEE2-059C-4CD9-863F-A4534F88E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E9F08-727F-4789-944F-74A7E8F67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C64CC-8BE1-4DA5-BA27-D8F9EA2004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531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6BEA4-8818-4025-851E-098F4F798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2D30D-FED1-40E4-8AB2-896CEDDFF693}" type="datetime1">
              <a:rPr lang="ru-RU"/>
              <a:pPr>
                <a:defRPr/>
              </a:pPr>
              <a:t>07.05.2019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BAEE2-059C-4CD9-863F-A4534F88E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E9F08-727F-4789-944F-74A7E8F67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0B169-195E-44F2-B222-977AF5ED68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271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>
              <a:extLst>
                <a:ext uri="{FF2B5EF4-FFF2-40B4-BE49-F238E27FC236}">
                  <a16:creationId xmlns:a16="http://schemas.microsoft.com/office/drawing/2014/main" id="{C564D438-4A91-4931-8B55-25E44661B291}"/>
                </a:ext>
              </a:extLst>
            </p:cNvPr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>
              <a:extLst>
                <a:ext uri="{FF2B5EF4-FFF2-40B4-BE49-F238E27FC236}">
                  <a16:creationId xmlns:a16="http://schemas.microsoft.com/office/drawing/2014/main" id="{D588300D-0723-44CB-9F3E-433538C1461C}"/>
                </a:ext>
              </a:extLst>
            </p:cNvPr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>
              <a:extLst>
                <a:ext uri="{FF2B5EF4-FFF2-40B4-BE49-F238E27FC236}">
                  <a16:creationId xmlns:a16="http://schemas.microsoft.com/office/drawing/2014/main" id="{4D9495BE-A3A6-44AC-B4E4-7103C2F4A772}"/>
                </a:ext>
              </a:extLst>
            </p:cNvPr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>
              <a:extLst>
                <a:ext uri="{FF2B5EF4-FFF2-40B4-BE49-F238E27FC236}">
                  <a16:creationId xmlns:a16="http://schemas.microsoft.com/office/drawing/2014/main" id="{04F306B1-B0A6-40C6-A568-85C508BF5901}"/>
                </a:ext>
              </a:extLst>
            </p:cNvPr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>
              <a:extLst>
                <a:ext uri="{FF2B5EF4-FFF2-40B4-BE49-F238E27FC236}">
                  <a16:creationId xmlns:a16="http://schemas.microsoft.com/office/drawing/2014/main" id="{E171C760-34AB-4D42-AA97-A99838BFCC51}"/>
                </a:ext>
              </a:extLst>
            </p:cNvPr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>
              <a:extLst>
                <a:ext uri="{FF2B5EF4-FFF2-40B4-BE49-F238E27FC236}">
                  <a16:creationId xmlns:a16="http://schemas.microsoft.com/office/drawing/2014/main" id="{3A58EDD7-2411-4E4C-9FFF-00CFB3564624}"/>
                </a:ext>
              </a:extLst>
            </p:cNvPr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>
              <a:extLst>
                <a:ext uri="{FF2B5EF4-FFF2-40B4-BE49-F238E27FC236}">
                  <a16:creationId xmlns:a16="http://schemas.microsoft.com/office/drawing/2014/main" id="{37F59CA9-2439-484E-A63E-A4E036195EAC}"/>
                </a:ext>
              </a:extLst>
            </p:cNvPr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>
              <a:extLst>
                <a:ext uri="{FF2B5EF4-FFF2-40B4-BE49-F238E27FC236}">
                  <a16:creationId xmlns:a16="http://schemas.microsoft.com/office/drawing/2014/main" id="{56C04596-1C6D-4116-925D-807D2E8B8E14}"/>
                </a:ext>
              </a:extLst>
            </p:cNvPr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>
              <a:extLst>
                <a:ext uri="{FF2B5EF4-FFF2-40B4-BE49-F238E27FC236}">
                  <a16:creationId xmlns:a16="http://schemas.microsoft.com/office/drawing/2014/main" id="{744871B9-11AA-42B0-A493-42816A14DC9E}"/>
                </a:ext>
              </a:extLst>
            </p:cNvPr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>
              <a:extLst>
                <a:ext uri="{FF2B5EF4-FFF2-40B4-BE49-F238E27FC236}">
                  <a16:creationId xmlns:a16="http://schemas.microsoft.com/office/drawing/2014/main" id="{4DEE0330-2E01-4305-8628-F8097D4289AB}"/>
                </a:ext>
              </a:extLst>
            </p:cNvPr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28F45A0E-AD5E-46D4-85FE-FEAFB8AD3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DDE4F-FE30-490D-B610-F67EB24DBD70}" type="datetime1">
              <a:rPr lang="ru-RU"/>
              <a:pPr>
                <a:defRPr/>
              </a:pPr>
              <a:t>07.05.2019</a:t>
            </a:fld>
            <a:endParaRPr lang="ru-RU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BC9EBF0-3D16-4751-8207-AEDD0BF9A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BB3E7AD2-9BEB-4E90-BEB2-292D21F6E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547FA-7BBA-497D-9931-D374423412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24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FDCA2-B5A2-4954-B8C7-4D4D607A3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E3863-0453-4841-9A09-241A4F8EEFCB}" type="datetime1">
              <a:rPr lang="ru-RU"/>
              <a:pPr>
                <a:defRPr/>
              </a:pPr>
              <a:t>07.05.2019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91323-6269-468C-9AB5-930AEC639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C0A70-8D87-4FD0-9561-9AD564522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693F7-288E-457B-9988-DAD1C935AE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479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FDCA2-B5A2-4954-B8C7-4D4D607A3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EB83E-7587-407C-AA16-B40ACEDB4380}" type="datetime1">
              <a:rPr lang="ru-RU"/>
              <a:pPr>
                <a:defRPr/>
              </a:pPr>
              <a:t>07.05.2019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91323-6269-468C-9AB5-930AEC639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C0A70-8D87-4FD0-9561-9AD564522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2C1F5-492C-4E3D-B6EC-A97BD193A4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954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1CFDCA2-B5A2-4954-B8C7-4D4D607A3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1B3D2-E070-46F6-A625-14F72A8224FD}" type="datetime1">
              <a:rPr lang="ru-RU"/>
              <a:pPr>
                <a:defRPr/>
              </a:pPr>
              <a:t>07.05.2019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BC91323-6269-468C-9AB5-930AEC639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DC0A70-8D87-4FD0-9561-9AD564522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86A3A-D5B9-49E1-8C67-0F543845A6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331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1CFDCA2-B5A2-4954-B8C7-4D4D607A3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74754-7B01-4AB2-A609-8B7883CD864F}" type="datetime1">
              <a:rPr lang="ru-RU"/>
              <a:pPr>
                <a:defRPr/>
              </a:pPr>
              <a:t>07.05.2019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BC91323-6269-468C-9AB5-930AEC639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4DC0A70-8D87-4FD0-9561-9AD564522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394DB-2025-46CD-B6F4-A879135ACD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790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1CFDCA2-B5A2-4954-B8C7-4D4D607A3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243D6-5888-45E7-B75F-CEDE60C538B0}" type="datetime1">
              <a:rPr lang="ru-RU"/>
              <a:pPr>
                <a:defRPr/>
              </a:pPr>
              <a:t>07.05.2019</a:t>
            </a:fld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BC91323-6269-468C-9AB5-930AEC639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4DC0A70-8D87-4FD0-9561-9AD564522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D0BB0-02BF-4CA3-A883-B3694722DF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561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1CFDCA2-B5A2-4954-B8C7-4D4D607A3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9C638-5767-49A1-8009-175F283678E2}" type="datetime1">
              <a:rPr lang="ru-RU"/>
              <a:pPr>
                <a:defRPr/>
              </a:pPr>
              <a:t>07.05.2019</a:t>
            </a:fld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BC91323-6269-468C-9AB5-930AEC639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DC0A70-8D87-4FD0-9561-9AD564522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4FBE7-DD41-4B59-BC1C-2A01E3449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997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1CFDCA2-B5A2-4954-B8C7-4D4D607A3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BCABD-F2EB-47A3-A38F-C22521F9C720}" type="datetime1">
              <a:rPr lang="ru-RU"/>
              <a:pPr>
                <a:defRPr/>
              </a:pPr>
              <a:t>07.05.2019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BC91323-6269-468C-9AB5-930AEC639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DC0A70-8D87-4FD0-9561-9AD564522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EF297-E36E-4893-8F6D-CA4A3327E1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198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6BEA4-8818-4025-851E-098F4F798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9473A-4A7A-401F-BC8D-7285199CD2F8}" type="datetime1">
              <a:rPr lang="ru-RU"/>
              <a:pPr>
                <a:defRPr/>
              </a:pPr>
              <a:t>07.05.2019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BAEE2-059C-4CD9-863F-A4534F88E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E9F08-727F-4789-944F-74A7E8F67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7FECA-3822-4EBD-9E24-A03B13CBA4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0713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1CFDCA2-B5A2-4954-B8C7-4D4D607A3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1D01B-7C2F-417D-939C-4A67DBDC7312}" type="datetime1">
              <a:rPr lang="ru-RU"/>
              <a:pPr>
                <a:defRPr/>
              </a:pPr>
              <a:t>07.05.2019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BC91323-6269-468C-9AB5-930AEC639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DC0A70-8D87-4FD0-9561-9AD564522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19D26-6240-4B91-9147-D1178F909D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3453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FDCA2-B5A2-4954-B8C7-4D4D607A3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26CEB-897B-4427-8A9A-6FED7AFB2184}" type="datetime1">
              <a:rPr lang="ru-RU"/>
              <a:pPr>
                <a:defRPr/>
              </a:pPr>
              <a:t>07.05.2019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91323-6269-468C-9AB5-930AEC639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C0A70-8D87-4FD0-9561-9AD564522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924AF-B584-44DF-8DC8-36F0FFAD1D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983041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49C79A-02A7-44B7-A16E-33D5BD8BF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altLang="ru-RU" sz="8000">
                <a:solidFill>
                  <a:srgbClr val="90A2CF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3A8536-2288-4429-8A13-0FB67DB62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altLang="ru-RU" sz="8000">
                <a:solidFill>
                  <a:srgbClr val="90A2CF"/>
                </a:solidFill>
                <a:latin typeface="Arial" panose="020B0604020202020204" pitchFamily="34" charset="0"/>
              </a:rPr>
              <a:t>”</a:t>
            </a:r>
            <a:endParaRPr lang="en-US" altLang="ru-RU">
              <a:solidFill>
                <a:srgbClr val="90A2CF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064054E-2A9B-41D2-B14A-E1E2758F391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F3797-DD30-4F64-9DA0-28CA537677E9}" type="datetime1">
              <a:rPr lang="ru-RU"/>
              <a:pPr>
                <a:defRPr/>
              </a:pPr>
              <a:t>07.05.2019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561317B-7D24-4076-A5B9-CDC88373DD0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6E6D782-6C89-47CB-A441-8AB47C2F6D3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FDE07-6F99-48E7-A80D-D5E03E5F2C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574999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FDCA2-B5A2-4954-B8C7-4D4D607A3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41095-8A16-4C1D-82CF-AB95FC09A909}" type="datetime1">
              <a:rPr lang="ru-RU"/>
              <a:pPr>
                <a:defRPr/>
              </a:pPr>
              <a:t>07.05.2019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91323-6269-468C-9AB5-930AEC639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C0A70-8D87-4FD0-9561-9AD564522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5D87F-34B8-44C3-8773-FDBE62FE3F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623271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377E56-1A3A-4740-8BE5-EE6A0E272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altLang="ru-RU" sz="8000">
                <a:solidFill>
                  <a:srgbClr val="90A2CF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CBC9F7-A61F-4397-A8CB-E34DC2F97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altLang="ru-RU" sz="8000">
                <a:solidFill>
                  <a:srgbClr val="90A2CF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1FBA232-589C-45E3-B9C1-32315B6AD1F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A2103-105C-470C-A360-31CDD5A4F48C}" type="datetime1">
              <a:rPr lang="ru-RU"/>
              <a:pPr>
                <a:defRPr/>
              </a:pPr>
              <a:t>07.05.2019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BCFE884-D46E-4AC8-9EDF-2FA155C04EF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D0F9439-9C06-4486-AAF2-2C1C3D0E12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13A36-DB84-44E4-8B6C-122F6BD4F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79545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1CFDCA2-B5A2-4954-B8C7-4D4D607A3ED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FB9C3-D2B2-4320-AB04-A6EAE053DAEF}" type="datetime1">
              <a:rPr lang="ru-RU"/>
              <a:pPr>
                <a:defRPr/>
              </a:pPr>
              <a:t>07.05.2019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BC91323-6269-468C-9AB5-930AEC6391A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DC0A70-8D87-4FD0-9561-9AD5645222D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C0766-C5D5-4644-A7F3-0AC645A158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151313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FDCA2-B5A2-4954-B8C7-4D4D607A3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9A49E-EEDA-4459-BE91-06985D5D2E64}" type="datetime1">
              <a:rPr lang="ru-RU"/>
              <a:pPr>
                <a:defRPr/>
              </a:pPr>
              <a:t>07.05.2019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91323-6269-468C-9AB5-930AEC639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C0A70-8D87-4FD0-9561-9AD564522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479D-6BDA-46F4-9DE6-398D9F12CF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6327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FDCA2-B5A2-4954-B8C7-4D4D607A3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25634-CF1E-44D6-8B65-4F2A27D10877}" type="datetime1">
              <a:rPr lang="ru-RU"/>
              <a:pPr>
                <a:defRPr/>
              </a:pPr>
              <a:t>07.05.2019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91323-6269-468C-9AB5-930AEC639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C0A70-8D87-4FD0-9561-9AD564522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384BC-FA47-4215-A0B7-18CAC63BC7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339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6BEA4-8818-4025-851E-098F4F798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614E8-55A9-4E0F-BC1B-5A27A923102E}" type="datetime1">
              <a:rPr lang="ru-RU"/>
              <a:pPr>
                <a:defRPr/>
              </a:pPr>
              <a:t>07.05.2019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BAEE2-059C-4CD9-863F-A4534F88E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E9F08-727F-4789-944F-74A7E8F67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3DE1C-32BA-4C22-8026-AAEE1C1E63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130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A46BEA4-8818-4025-851E-098F4F798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FD3F9-EA71-4BDD-8306-D4AA3750DF4A}" type="datetime1">
              <a:rPr lang="ru-RU"/>
              <a:pPr>
                <a:defRPr/>
              </a:pPr>
              <a:t>07.05.2019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B2BAEE2-059C-4CD9-863F-A4534F88E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ACE9F08-727F-4789-944F-74A7E8F67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722C4-70F4-40C9-B600-1917586A8C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918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A46BEA4-8818-4025-851E-098F4F798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D831B-2B1F-4C2F-9610-FC4438377185}" type="datetime1">
              <a:rPr lang="ru-RU"/>
              <a:pPr>
                <a:defRPr/>
              </a:pPr>
              <a:t>07.05.2019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B2BAEE2-059C-4CD9-863F-A4534F88E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ACE9F08-727F-4789-944F-74A7E8F67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B9EE8-FFE6-4E0B-9FBA-B320576BD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540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A46BEA4-8818-4025-851E-098F4F798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99A7F-76F0-4B3A-B162-5D9448917E52}" type="datetime1">
              <a:rPr lang="ru-RU"/>
              <a:pPr>
                <a:defRPr/>
              </a:pPr>
              <a:t>07.05.2019</a:t>
            </a:fld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B2BAEE2-059C-4CD9-863F-A4534F88E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ACE9F08-727F-4789-944F-74A7E8F67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0A9D9-2416-4D53-8D96-319E215E3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915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A46BEA4-8818-4025-851E-098F4F798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76D12-EFB7-465B-90A0-D0AB1A3B6A8B}" type="datetime1">
              <a:rPr lang="ru-RU"/>
              <a:pPr>
                <a:defRPr/>
              </a:pPr>
              <a:t>07.05.2019</a:t>
            </a:fld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B2BAEE2-059C-4CD9-863F-A4534F88E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ACE9F08-727F-4789-944F-74A7E8F67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F5775-D49D-4541-9BA8-CD855E8773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54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A46BEA4-8818-4025-851E-098F4F798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7237E-BE3D-494B-9E33-DBB591DADBF3}" type="datetime1">
              <a:rPr lang="ru-RU"/>
              <a:pPr>
                <a:defRPr/>
              </a:pPr>
              <a:t>07.05.2019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B2BAEE2-059C-4CD9-863F-A4534F88E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ACE9F08-727F-4789-944F-74A7E8F67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82F9F-7F66-45F6-B8AB-95CF8C3BE7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890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A46BEA4-8818-4025-851E-098F4F798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12B67-6F62-44B8-A5F0-D36D6701A21C}" type="datetime1">
              <a:rPr lang="ru-RU"/>
              <a:pPr>
                <a:defRPr/>
              </a:pPr>
              <a:t>07.05.2019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B2BAEE2-059C-4CD9-863F-A4534F88E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ACE9F08-727F-4789-944F-74A7E8F67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32403-5398-4B14-BD70-A0D1FA697D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857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4455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44550" y="1828800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6BEA4-8818-4025-851E-098F4F798D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CD846D-5710-478B-B7EE-BAD033E4D924}" type="datetime1">
              <a:rPr lang="ru-RU"/>
              <a:pPr>
                <a:defRPr/>
              </a:pPr>
              <a:t>07.05.2019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BAEE2-059C-4CD9-863F-A4534F88E9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E9F08-727F-4789-944F-74A7E8F67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695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D4B647-AE86-4395-BCBC-A22C426B1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Wingdings 2" panose="05020102010507070707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C4E17A6-01AF-42AD-A854-0AAAC23C2B2E}"/>
                </a:ext>
              </a:extLst>
            </p:cNvPr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E9B7700-2479-49CF-9FD1-A5B902A224AC}"/>
                </a:ext>
              </a:extLst>
            </p:cNvPr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id="{03AE0AFE-01D6-4D71-8898-EE83DEDC783E}"/>
                </a:ext>
              </a:extLst>
            </p:cNvPr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AC29C23A-C1EA-4C77-9219-61F287697F54}"/>
                </a:ext>
              </a:extLst>
            </p:cNvPr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75213660-8742-4670-AE22-1547CE0FF64D}"/>
                </a:ext>
              </a:extLst>
            </p:cNvPr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892487C0-6B27-46F6-A46B-1832CF05CEA6}"/>
                </a:ext>
              </a:extLst>
            </p:cNvPr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id="{0DCFB507-1981-4C30-A937-6734CD6B6E11}"/>
                </a:ext>
              </a:extLst>
            </p:cNvPr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id="{464C18E9-834F-4683-B2DF-14A99FD879CA}"/>
                </a:ext>
              </a:extLst>
            </p:cNvPr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BBD4726E-FCF9-47FA-B78C-6B75198694A2}"/>
                </a:ext>
              </a:extLst>
            </p:cNvPr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B9E56D9F-A1A6-4616-A194-1B04F4392745}"/>
                </a:ext>
              </a:extLst>
            </p:cNvPr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FDCA2-B5A2-4954-B8C7-4D4D607A3E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08A2A54-F505-4D20-83FF-FC3F6F841B52}" type="datetime1">
              <a:rPr lang="ru-RU"/>
              <a:pPr>
                <a:defRPr/>
              </a:pPr>
              <a:t>07.05.2019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91323-6269-468C-9AB5-930AEC6391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C0A70-8D87-4FD0-9561-9AD564522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1E4B5E28-F44B-48B8-AEA9-87D1CB80E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64" r:id="rId11"/>
    <p:sldLayoutId id="2147483959" r:id="rId12"/>
    <p:sldLayoutId id="2147483965" r:id="rId13"/>
    <p:sldLayoutId id="2147483960" r:id="rId14"/>
    <p:sldLayoutId id="2147483961" r:id="rId15"/>
    <p:sldLayoutId id="2147483962" r:id="rId16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8" descr="ÐÐ°ÑÑÐ¸Ð½ÐºÐ¸ Ð¿Ð¾ Ð·Ð°Ð¿ÑÐ¾ÑÑ Ð¸Ð½Ð¸ÑÐ¸Ð°ÑÐ¸Ð²Ð½Ð¾Ðµ Ð±ÑÐ´Ð¶ÐµÑÐ¸ÑÐ¾Ð²Ð°Ð½Ð¸Ðµ Ð½Ð¾Ð²Ð¾ÑÐ¸Ð±Ð¸ÑÑÐºÐ¾Ð¹ Ð¾Ð±Ð»Ð°ÑÑÐ¸ Ð´Ð»Ñ Ð¿ÑÐµÐ·ÐµÐ½ÑÐ°ÑÐ¸Ð¸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7171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2414588"/>
            <a:ext cx="2109788" cy="25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4C2584-1DEF-4294-B6E3-481BC8AB9EAC}"/>
              </a:ext>
            </a:extLst>
          </p:cNvPr>
          <p:cNvSpPr txBox="1"/>
          <p:nvPr/>
        </p:nvSpPr>
        <p:spPr>
          <a:xfrm>
            <a:off x="2909888" y="2574925"/>
            <a:ext cx="7186612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Конкурсный отбор проектов развития территорий муниципальных образований Новосибирской области, основанных на местных инициативах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36D2AA-EB93-46A4-A0D2-4003CA7E2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88"/>
            <a:ext cx="12192000" cy="496888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приоритетности равных проектов</a:t>
            </a:r>
          </a:p>
        </p:txBody>
      </p:sp>
      <p:sp>
        <p:nvSpPr>
          <p:cNvPr id="16387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9448800" y="64865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F3FB0B5-2279-4288-AB18-3FE6A09EE6DA}" type="slidenum">
              <a:rPr lang="ru-RU" alt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ru-RU" altLang="ru-RU" sz="1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TextBox 25"/>
          <p:cNvSpPr txBox="1">
            <a:spLocks noChangeArrowheads="1"/>
          </p:cNvSpPr>
          <p:nvPr/>
        </p:nvSpPr>
        <p:spPr bwMode="auto">
          <a:xfrm>
            <a:off x="7618413" y="669925"/>
            <a:ext cx="5743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приоритетности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E7FE3088-EAFE-4F54-A2D6-BB8170570A1D}"/>
              </a:ext>
            </a:extLst>
          </p:cNvPr>
          <p:cNvCxnSpPr/>
          <p:nvPr/>
        </p:nvCxnSpPr>
        <p:spPr>
          <a:xfrm flipH="1">
            <a:off x="7632700" y="1069975"/>
            <a:ext cx="3013075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95622255-9ADC-4043-B318-8F7135193F16}"/>
              </a:ext>
            </a:extLst>
          </p:cNvPr>
          <p:cNvSpPr txBox="1"/>
          <p:nvPr/>
        </p:nvSpPr>
        <p:spPr>
          <a:xfrm>
            <a:off x="6600825" y="1397000"/>
            <a:ext cx="5480050" cy="4370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Преимущество имеет проект участника, ранее не принимавшего участие в конкурсных отборах;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600" b="1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проекта полностью или частично соответствуют мероприятиям, включенным в Программу наказов избирателей депутатам </a:t>
            </a:r>
            <a:r>
              <a:rPr lang="ru-RU" sz="1600" b="1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Заксобрания</a:t>
            </a:r>
            <a:r>
              <a:rPr lang="ru-RU" sz="16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НСО;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600" b="1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Преимущество имеет проект участника, ранее не получавшего финансирование на реализацию проекта;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600" b="1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участника конкурсного отбора зарегистрирован ранее.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237BBA5E-3844-414C-8A1A-ACBB7869D171}"/>
              </a:ext>
            </a:extLst>
          </p:cNvPr>
          <p:cNvGraphicFramePr>
            <a:graphicFrameLocks noGrp="1"/>
          </p:cNvGraphicFramePr>
          <p:nvPr/>
        </p:nvGraphicFramePr>
        <p:xfrm>
          <a:off x="117475" y="811213"/>
          <a:ext cx="6467475" cy="741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911">
                  <a:extLst>
                    <a:ext uri="{9D8B030D-6E8A-4147-A177-3AD203B41FA5}">
                      <a16:colId xmlns:a16="http://schemas.microsoft.com/office/drawing/2014/main" val="2494102240"/>
                    </a:ext>
                  </a:extLst>
                </a:gridCol>
                <a:gridCol w="4972522">
                  <a:extLst>
                    <a:ext uri="{9D8B030D-6E8A-4147-A177-3AD203B41FA5}">
                      <a16:colId xmlns:a16="http://schemas.microsoft.com/office/drawing/2014/main" val="149322468"/>
                    </a:ext>
                  </a:extLst>
                </a:gridCol>
                <a:gridCol w="943042">
                  <a:extLst>
                    <a:ext uri="{9D8B030D-6E8A-4147-A177-3AD203B41FA5}">
                      <a16:colId xmlns:a16="http://schemas.microsoft.com/office/drawing/2014/main" val="1299177097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91446" marR="91446" marT="45700" marB="4570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Нижнеурюмский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сельсовет </a:t>
                      </a:r>
                      <a:r>
                        <a:rPr kumimoji="0" lang="ru-RU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Здвинского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района</a:t>
                      </a:r>
                    </a:p>
                  </a:txBody>
                  <a:tcPr marL="91446" marR="91446" marT="45700" marB="4570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48,65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00" marB="4570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83700777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91446" marR="91446" marT="45700" marB="4570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Рабочий поселок </a:t>
                      </a:r>
                      <a:r>
                        <a:rPr kumimoji="0" lang="ru-RU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Дорогино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Черепановского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района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00" marB="4570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126864"/>
                  </a:ext>
                </a:extLst>
              </a:tr>
            </a:tbl>
          </a:graphicData>
        </a:graphic>
      </p:graphicFrame>
      <p:graphicFrame>
        <p:nvGraphicFramePr>
          <p:cNvPr id="25" name="Таблица 24">
            <a:extLst>
              <a:ext uri="{FF2B5EF4-FFF2-40B4-BE49-F238E27FC236}">
                <a16:creationId xmlns:a16="http://schemas.microsoft.com/office/drawing/2014/main" id="{C9F4B7AA-8A40-458E-8B3D-9DF41E69AC86}"/>
              </a:ext>
            </a:extLst>
          </p:cNvPr>
          <p:cNvGraphicFramePr>
            <a:graphicFrameLocks noGrp="1"/>
          </p:cNvGraphicFramePr>
          <p:nvPr/>
        </p:nvGraphicFramePr>
        <p:xfrm>
          <a:off x="128588" y="1593850"/>
          <a:ext cx="6467475" cy="741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911">
                  <a:extLst>
                    <a:ext uri="{9D8B030D-6E8A-4147-A177-3AD203B41FA5}">
                      <a16:colId xmlns:a16="http://schemas.microsoft.com/office/drawing/2014/main" val="2494102240"/>
                    </a:ext>
                  </a:extLst>
                </a:gridCol>
                <a:gridCol w="4972522">
                  <a:extLst>
                    <a:ext uri="{9D8B030D-6E8A-4147-A177-3AD203B41FA5}">
                      <a16:colId xmlns:a16="http://schemas.microsoft.com/office/drawing/2014/main" val="149322468"/>
                    </a:ext>
                  </a:extLst>
                </a:gridCol>
                <a:gridCol w="943042">
                  <a:extLst>
                    <a:ext uri="{9D8B030D-6E8A-4147-A177-3AD203B41FA5}">
                      <a16:colId xmlns:a16="http://schemas.microsoft.com/office/drawing/2014/main" val="1299177097"/>
                    </a:ext>
                  </a:extLst>
                </a:gridCol>
              </a:tblGrid>
              <a:tr h="370682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8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00" marB="4570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Аксенихинский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сельсовет Краснозерского района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00" marB="4570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42,19</a:t>
                      </a:r>
                    </a:p>
                  </a:txBody>
                  <a:tcPr marL="91446" marR="91446" marT="45700" marB="4570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83700777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8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00" marB="4570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Новопесчанский</a:t>
                      </a:r>
                      <a:r>
                        <a:rPr lang="ru-RU" sz="14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сельсовет Чистоозерного района</a:t>
                      </a:r>
                    </a:p>
                  </a:txBody>
                  <a:tcPr marL="91446" marR="91446" marT="45700" marB="4570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126864"/>
                  </a:ext>
                </a:extLst>
              </a:tr>
            </a:tbl>
          </a:graphicData>
        </a:graphic>
      </p:graphicFrame>
      <p:graphicFrame>
        <p:nvGraphicFramePr>
          <p:cNvPr id="28" name="Таблица 27">
            <a:extLst>
              <a:ext uri="{FF2B5EF4-FFF2-40B4-BE49-F238E27FC236}">
                <a16:creationId xmlns:a16="http://schemas.microsoft.com/office/drawing/2014/main" id="{48A245B0-5A34-45E4-ABC0-A3D12AD79E77}"/>
              </a:ext>
            </a:extLst>
          </p:cNvPr>
          <p:cNvGraphicFramePr>
            <a:graphicFrameLocks noGrp="1"/>
          </p:cNvGraphicFramePr>
          <p:nvPr/>
        </p:nvGraphicFramePr>
        <p:xfrm>
          <a:off x="117475" y="2414588"/>
          <a:ext cx="6467475" cy="741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911">
                  <a:extLst>
                    <a:ext uri="{9D8B030D-6E8A-4147-A177-3AD203B41FA5}">
                      <a16:colId xmlns:a16="http://schemas.microsoft.com/office/drawing/2014/main" val="2494102240"/>
                    </a:ext>
                  </a:extLst>
                </a:gridCol>
                <a:gridCol w="4972522">
                  <a:extLst>
                    <a:ext uri="{9D8B030D-6E8A-4147-A177-3AD203B41FA5}">
                      <a16:colId xmlns:a16="http://schemas.microsoft.com/office/drawing/2014/main" val="149322468"/>
                    </a:ext>
                  </a:extLst>
                </a:gridCol>
                <a:gridCol w="943042">
                  <a:extLst>
                    <a:ext uri="{9D8B030D-6E8A-4147-A177-3AD203B41FA5}">
                      <a16:colId xmlns:a16="http://schemas.microsoft.com/office/drawing/2014/main" val="1299177097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8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00" marB="4570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Гандичевский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сельсовет Убинского района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00" marB="4570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</a:t>
                      </a:r>
                      <a:r>
                        <a:rPr lang="ru-RU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6" marR="91446" marT="45700" marB="4570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83700777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18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00" marB="4570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Татарский сельсовет </a:t>
                      </a:r>
                      <a:r>
                        <a:rPr lang="ru-RU" sz="1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Черепановского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00" marB="4570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126864"/>
                  </a:ext>
                </a:extLst>
              </a:tr>
            </a:tbl>
          </a:graphicData>
        </a:graphic>
      </p:graphicFrame>
      <p:graphicFrame>
        <p:nvGraphicFramePr>
          <p:cNvPr id="29" name="Таблица 28">
            <a:extLst>
              <a:ext uri="{FF2B5EF4-FFF2-40B4-BE49-F238E27FC236}">
                <a16:creationId xmlns:a16="http://schemas.microsoft.com/office/drawing/2014/main" id="{AC07B83B-33A0-4CC7-9C89-1064B961B290}"/>
              </a:ext>
            </a:extLst>
          </p:cNvPr>
          <p:cNvGraphicFramePr>
            <a:graphicFrameLocks noGrp="1"/>
          </p:cNvGraphicFramePr>
          <p:nvPr/>
        </p:nvGraphicFramePr>
        <p:xfrm>
          <a:off x="117475" y="3248025"/>
          <a:ext cx="6467475" cy="741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911">
                  <a:extLst>
                    <a:ext uri="{9D8B030D-6E8A-4147-A177-3AD203B41FA5}">
                      <a16:colId xmlns:a16="http://schemas.microsoft.com/office/drawing/2014/main" val="2494102240"/>
                    </a:ext>
                  </a:extLst>
                </a:gridCol>
                <a:gridCol w="4972522">
                  <a:extLst>
                    <a:ext uri="{9D8B030D-6E8A-4147-A177-3AD203B41FA5}">
                      <a16:colId xmlns:a16="http://schemas.microsoft.com/office/drawing/2014/main" val="149322468"/>
                    </a:ext>
                  </a:extLst>
                </a:gridCol>
                <a:gridCol w="943042">
                  <a:extLst>
                    <a:ext uri="{9D8B030D-6E8A-4147-A177-3AD203B41FA5}">
                      <a16:colId xmlns:a16="http://schemas.microsoft.com/office/drawing/2014/main" val="1299177097"/>
                    </a:ext>
                  </a:extLst>
                </a:gridCol>
              </a:tblGrid>
              <a:tr h="370682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</a:t>
                      </a:r>
                      <a:endParaRPr lang="ru-RU" sz="18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00" marB="4570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Здвинский сельсовет </a:t>
                      </a:r>
                      <a:r>
                        <a:rPr lang="ru-RU" sz="1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Здвинского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00" marB="4570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</a:t>
                      </a:r>
                      <a:r>
                        <a:rPr lang="ru-RU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6" marR="91446" marT="45700" marB="4570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83700777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  <a:endParaRPr lang="ru-RU" sz="18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00" marB="4570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Коуракский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сельсовет </a:t>
                      </a:r>
                      <a:r>
                        <a:rPr lang="ru-RU" sz="1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Тогучинского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00" marB="4570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126864"/>
                  </a:ext>
                </a:extLst>
              </a:tr>
            </a:tbl>
          </a:graphicData>
        </a:graphic>
      </p:graphicFrame>
      <p:graphicFrame>
        <p:nvGraphicFramePr>
          <p:cNvPr id="30" name="Таблица 29">
            <a:extLst>
              <a:ext uri="{FF2B5EF4-FFF2-40B4-BE49-F238E27FC236}">
                <a16:creationId xmlns:a16="http://schemas.microsoft.com/office/drawing/2014/main" id="{46232272-C116-400B-A00A-A7D04297A018}"/>
              </a:ext>
            </a:extLst>
          </p:cNvPr>
          <p:cNvGraphicFramePr>
            <a:graphicFrameLocks noGrp="1"/>
          </p:cNvGraphicFramePr>
          <p:nvPr/>
        </p:nvGraphicFramePr>
        <p:xfrm>
          <a:off x="128588" y="4071938"/>
          <a:ext cx="6465887" cy="741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775">
                  <a:extLst>
                    <a:ext uri="{9D8B030D-6E8A-4147-A177-3AD203B41FA5}">
                      <a16:colId xmlns:a16="http://schemas.microsoft.com/office/drawing/2014/main" val="2494102240"/>
                    </a:ext>
                  </a:extLst>
                </a:gridCol>
                <a:gridCol w="4971302">
                  <a:extLst>
                    <a:ext uri="{9D8B030D-6E8A-4147-A177-3AD203B41FA5}">
                      <a16:colId xmlns:a16="http://schemas.microsoft.com/office/drawing/2014/main" val="149322468"/>
                    </a:ext>
                  </a:extLst>
                </a:gridCol>
                <a:gridCol w="942810">
                  <a:extLst>
                    <a:ext uri="{9D8B030D-6E8A-4147-A177-3AD203B41FA5}">
                      <a16:colId xmlns:a16="http://schemas.microsoft.com/office/drawing/2014/main" val="1299177097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</a:t>
                      </a:r>
                      <a:endParaRPr lang="ru-RU" sz="18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4" marR="91424" marT="45700" marB="4570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Рабочий поселок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Посевная </a:t>
                      </a:r>
                      <a:r>
                        <a:rPr lang="ru-RU" sz="1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Черепановского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24" marR="91424" marT="45700" marB="4570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lang="ru-RU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87</a:t>
                      </a:r>
                      <a:endParaRPr lang="ru-RU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4" marR="91424" marT="45700" marB="4570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83700777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</a:t>
                      </a:r>
                      <a:endParaRPr lang="ru-RU" sz="18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4" marR="91424" marT="45700" marB="4570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Волчанский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сельсовет </a:t>
                      </a:r>
                      <a:r>
                        <a:rPr lang="ru-RU" sz="1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Доволенского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24" marR="91424" marT="45700" marB="4570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126864"/>
                  </a:ext>
                </a:extLst>
              </a:tr>
            </a:tbl>
          </a:graphicData>
        </a:graphic>
      </p:graphicFrame>
      <p:graphicFrame>
        <p:nvGraphicFramePr>
          <p:cNvPr id="31" name="Таблица 30">
            <a:extLst>
              <a:ext uri="{FF2B5EF4-FFF2-40B4-BE49-F238E27FC236}">
                <a16:creationId xmlns:a16="http://schemas.microsoft.com/office/drawing/2014/main" id="{4B4F1285-B82A-4D08-BC3A-E01089EBB2D8}"/>
              </a:ext>
            </a:extLst>
          </p:cNvPr>
          <p:cNvGraphicFramePr>
            <a:graphicFrameLocks noGrp="1"/>
          </p:cNvGraphicFramePr>
          <p:nvPr/>
        </p:nvGraphicFramePr>
        <p:xfrm>
          <a:off x="134938" y="4875213"/>
          <a:ext cx="6465887" cy="741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775">
                  <a:extLst>
                    <a:ext uri="{9D8B030D-6E8A-4147-A177-3AD203B41FA5}">
                      <a16:colId xmlns:a16="http://schemas.microsoft.com/office/drawing/2014/main" val="2494102240"/>
                    </a:ext>
                  </a:extLst>
                </a:gridCol>
                <a:gridCol w="4971302">
                  <a:extLst>
                    <a:ext uri="{9D8B030D-6E8A-4147-A177-3AD203B41FA5}">
                      <a16:colId xmlns:a16="http://schemas.microsoft.com/office/drawing/2014/main" val="149322468"/>
                    </a:ext>
                  </a:extLst>
                </a:gridCol>
                <a:gridCol w="942810">
                  <a:extLst>
                    <a:ext uri="{9D8B030D-6E8A-4147-A177-3AD203B41FA5}">
                      <a16:colId xmlns:a16="http://schemas.microsoft.com/office/drawing/2014/main" val="1299177097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</a:t>
                      </a:r>
                      <a:endParaRPr lang="ru-RU" sz="18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4" marR="91424" marT="45700" marB="4570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Барлакский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сельсовет </a:t>
                      </a:r>
                      <a:r>
                        <a:rPr lang="ru-RU" sz="1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Мошковского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24" marR="91424" marT="45700" marB="4570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lang="ru-RU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74</a:t>
                      </a:r>
                      <a:endParaRPr lang="ru-RU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4" marR="91424" marT="45700" marB="4570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83700777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</a:t>
                      </a:r>
                      <a:endParaRPr lang="ru-RU" sz="18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4" marR="91424" marT="45700" marB="4570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Егорьевский сельсовет </a:t>
                      </a:r>
                      <a:r>
                        <a:rPr lang="ru-RU" sz="1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Маслянинского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24" marR="91424" marT="45700" marB="4570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126864"/>
                  </a:ext>
                </a:extLst>
              </a:tr>
            </a:tbl>
          </a:graphicData>
        </a:graphic>
      </p:graphicFrame>
      <p:graphicFrame>
        <p:nvGraphicFramePr>
          <p:cNvPr id="32" name="Таблица 31">
            <a:extLst>
              <a:ext uri="{FF2B5EF4-FFF2-40B4-BE49-F238E27FC236}">
                <a16:creationId xmlns:a16="http://schemas.microsoft.com/office/drawing/2014/main" id="{85077F67-8557-4811-9C4D-3318BB5ACC38}"/>
              </a:ext>
            </a:extLst>
          </p:cNvPr>
          <p:cNvGraphicFramePr>
            <a:graphicFrameLocks noGrp="1"/>
          </p:cNvGraphicFramePr>
          <p:nvPr/>
        </p:nvGraphicFramePr>
        <p:xfrm>
          <a:off x="119063" y="5699125"/>
          <a:ext cx="6465887" cy="741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775">
                  <a:extLst>
                    <a:ext uri="{9D8B030D-6E8A-4147-A177-3AD203B41FA5}">
                      <a16:colId xmlns:a16="http://schemas.microsoft.com/office/drawing/2014/main" val="2494102240"/>
                    </a:ext>
                  </a:extLst>
                </a:gridCol>
                <a:gridCol w="4971302">
                  <a:extLst>
                    <a:ext uri="{9D8B030D-6E8A-4147-A177-3AD203B41FA5}">
                      <a16:colId xmlns:a16="http://schemas.microsoft.com/office/drawing/2014/main" val="149322468"/>
                    </a:ext>
                  </a:extLst>
                </a:gridCol>
                <a:gridCol w="942810">
                  <a:extLst>
                    <a:ext uri="{9D8B030D-6E8A-4147-A177-3AD203B41FA5}">
                      <a16:colId xmlns:a16="http://schemas.microsoft.com/office/drawing/2014/main" val="1299177097"/>
                    </a:ext>
                  </a:extLst>
                </a:gridCol>
              </a:tblGrid>
              <a:tr h="370682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  <a:endParaRPr lang="ru-RU" sz="18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4" marR="91424" marT="45700" marB="4570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Бобровский сельсовет </a:t>
                      </a:r>
                      <a:r>
                        <a:rPr lang="ru-RU" sz="1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Сузунского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24" marR="91424" marT="45700" marB="4570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</a:t>
                      </a:r>
                      <a:r>
                        <a:rPr lang="ru-RU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</a:t>
                      </a:r>
                      <a:endParaRPr lang="ru-RU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4" marR="91424" marT="45700" marB="4570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83700777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</a:t>
                      </a:r>
                      <a:endParaRPr lang="ru-RU" sz="18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4" marR="91424" marT="45700" marB="4570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Новоичинский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сельсовет Куйбышевского района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24" marR="91424" marT="45700" marB="4570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12686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A34EBDE-06FD-4051-B7F1-D2CB1192D963}"/>
              </a:ext>
            </a:extLst>
          </p:cNvPr>
          <p:cNvGraphicFramePr>
            <a:graphicFrameLocks noGrp="1"/>
          </p:cNvGraphicFramePr>
          <p:nvPr/>
        </p:nvGraphicFramePr>
        <p:xfrm>
          <a:off x="0" y="1004888"/>
          <a:ext cx="12192000" cy="3300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54580604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30272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936035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64574488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43336507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18363901"/>
                    </a:ext>
                  </a:extLst>
                </a:gridCol>
              </a:tblGrid>
              <a:tr h="1650206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Набранные</a:t>
                      </a:r>
                    </a:p>
                    <a:p>
                      <a:pPr algn="ctr"/>
                      <a:r>
                        <a:rPr lang="ru-RU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баллы</a:t>
                      </a:r>
                    </a:p>
                  </a:txBody>
                  <a:tcPr marT="45727" marB="45727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Типология проекта</a:t>
                      </a:r>
                    </a:p>
                  </a:txBody>
                  <a:tcPr marT="45727" marB="45727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Общая стоимость проекта,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800" b="0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тыс. руб.</a:t>
                      </a:r>
                    </a:p>
                  </a:txBody>
                  <a:tcPr marT="45727" marB="45727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Объем субсидии из областного бюджета,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 руб. </a:t>
                      </a:r>
                    </a:p>
                  </a:txBody>
                  <a:tcPr marT="45727" marB="45727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Объем средств муниципального образования,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 marT="45727" marB="45727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Собственные средства жителей поселения, </a:t>
                      </a:r>
                    </a:p>
                    <a:p>
                      <a:pPr algn="ctr"/>
                      <a:r>
                        <a:rPr lang="ru-RU" sz="1800" b="0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 руб</a:t>
                      </a:r>
                      <a:r>
                        <a:rPr lang="ru-RU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T="45727" marB="45727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611342"/>
                  </a:ext>
                </a:extLst>
              </a:tr>
              <a:tr h="165020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0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2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69,35</a:t>
                      </a:r>
                    </a:p>
                  </a:txBody>
                  <a:tcPr marT="45727" marB="45727">
                    <a:gradFill>
                      <a:gsLst>
                        <a:gs pos="2300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Содержание мест захоронения</a:t>
                      </a:r>
                    </a:p>
                  </a:txBody>
                  <a:tcPr marT="45727" marB="45727">
                    <a:gradFill>
                      <a:gsLst>
                        <a:gs pos="2300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0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2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2 308</a:t>
                      </a:r>
                    </a:p>
                  </a:txBody>
                  <a:tcPr marT="45727" marB="45727">
                    <a:gradFill>
                      <a:gsLst>
                        <a:gs pos="2300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0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2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1 330</a:t>
                      </a:r>
                    </a:p>
                  </a:txBody>
                  <a:tcPr marT="45727" marB="45727">
                    <a:gradFill>
                      <a:gsLst>
                        <a:gs pos="2300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0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2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460</a:t>
                      </a:r>
                    </a:p>
                  </a:txBody>
                  <a:tcPr marT="45727" marB="45727">
                    <a:gradFill>
                      <a:gsLst>
                        <a:gs pos="2300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0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2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145</a:t>
                      </a:r>
                    </a:p>
                  </a:txBody>
                  <a:tcPr marT="45727" marB="45727">
                    <a:gradFill>
                      <a:gsLst>
                        <a:gs pos="2300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880033993"/>
                  </a:ext>
                </a:extLst>
              </a:tr>
            </a:tbl>
          </a:graphicData>
        </a:graphic>
      </p:graphicFrame>
      <p:pic>
        <p:nvPicPr>
          <p:cNvPr id="17433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3" y="4302125"/>
            <a:ext cx="3838575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4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88" y="4302125"/>
            <a:ext cx="3614737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C91E44-85C1-45A4-A803-559F043141E9}"/>
              </a:ext>
            </a:extLst>
          </p:cNvPr>
          <p:cNvSpPr txBox="1"/>
          <p:nvPr/>
        </p:nvSpPr>
        <p:spPr>
          <a:xfrm>
            <a:off x="0" y="190500"/>
            <a:ext cx="12192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место – р.п. Маслянино Маслянинского района НСО</a:t>
            </a:r>
            <a:endParaRPr lang="ru-RU" sz="2800" u="sng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436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9448800" y="649287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50E6775-3290-42A8-86EF-72D5F67A799F}" type="slidenum">
              <a:rPr lang="ru-RU" alt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ru-RU" altLang="ru-RU" sz="1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792AF83-74C9-421E-B132-25D5BA620B58}"/>
              </a:ext>
            </a:extLst>
          </p:cNvPr>
          <p:cNvGraphicFramePr>
            <a:graphicFrameLocks noGrp="1"/>
          </p:cNvGraphicFramePr>
          <p:nvPr/>
        </p:nvGraphicFramePr>
        <p:xfrm>
          <a:off x="0" y="1328738"/>
          <a:ext cx="12192000" cy="2841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10563058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6611052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64977667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9219472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8604604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4784612"/>
                    </a:ext>
                  </a:extLst>
                </a:gridCol>
              </a:tblGrid>
              <a:tr h="1463093"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Набранные</a:t>
                      </a:r>
                    </a:p>
                    <a:p>
                      <a:pPr algn="ctr"/>
                      <a:r>
                        <a:rPr lang="ru-RU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баллы</a:t>
                      </a:r>
                    </a:p>
                  </a:txBody>
                  <a:tcPr marT="45722" marB="45722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b="0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Типология проекта</a:t>
                      </a:r>
                    </a:p>
                  </a:txBody>
                  <a:tcPr marT="45722" marB="45722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b="0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Общая стоимость проекта,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800" b="0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тыс. руб.</a:t>
                      </a:r>
                    </a:p>
                  </a:txBody>
                  <a:tcPr marT="45722" marB="45722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Объем субсидии из областного бюджета,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 руб. </a:t>
                      </a:r>
                    </a:p>
                  </a:txBody>
                  <a:tcPr marT="45722" marB="45722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Объем средств муниципального образования,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 marT="45722" marB="45722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b="0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Собственные средства жителей поселения, </a:t>
                      </a:r>
                    </a:p>
                    <a:p>
                      <a:pPr algn="ctr"/>
                      <a:r>
                        <a:rPr lang="ru-RU" sz="1800" b="0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 руб</a:t>
                      </a:r>
                      <a:r>
                        <a:rPr lang="ru-RU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T="45722" marB="45722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666487"/>
                  </a:ext>
                </a:extLst>
              </a:tr>
              <a:tr h="137853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67,15</a:t>
                      </a:r>
                    </a:p>
                  </a:txBody>
                  <a:tcPr marT="45722" marB="45722">
                    <a:gradFill>
                      <a:gsLst>
                        <a:gs pos="2300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Содержание мест захоронения</a:t>
                      </a:r>
                    </a:p>
                  </a:txBody>
                  <a:tcPr marT="45722" marB="45722">
                    <a:gradFill>
                      <a:gsLst>
                        <a:gs pos="2300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343</a:t>
                      </a:r>
                    </a:p>
                  </a:txBody>
                  <a:tcPr marT="45722" marB="45722">
                    <a:gradFill>
                      <a:gsLst>
                        <a:gs pos="2300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228</a:t>
                      </a:r>
                    </a:p>
                  </a:txBody>
                  <a:tcPr marT="45722" marB="45722">
                    <a:gradFill>
                      <a:gsLst>
                        <a:gs pos="2300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T="45722" marB="45722">
                    <a:gradFill>
                      <a:gsLst>
                        <a:gs pos="2300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T="45722" marB="45722">
                    <a:gradFill>
                      <a:gsLst>
                        <a:gs pos="2300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2849587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FB1DF38-8BA9-45DE-9D2E-EDB89D1AB0A2}"/>
              </a:ext>
            </a:extLst>
          </p:cNvPr>
          <p:cNvSpPr txBox="1"/>
          <p:nvPr/>
        </p:nvSpPr>
        <p:spPr>
          <a:xfrm>
            <a:off x="0" y="460375"/>
            <a:ext cx="12192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Второе место – </a:t>
            </a:r>
            <a:r>
              <a:rPr lang="ru-RU" sz="2800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Большереченский</a:t>
            </a:r>
            <a:r>
              <a:rPr lang="ru-RU" sz="28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 </a:t>
            </a:r>
            <a:r>
              <a:rPr lang="ru-RU" sz="2800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Кыштовского</a:t>
            </a:r>
            <a:r>
              <a:rPr lang="ru-RU" sz="28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НСО</a:t>
            </a:r>
            <a:endParaRPr lang="ru-RU" sz="2800" u="sng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8458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0" y="4275138"/>
            <a:ext cx="3290888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9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4303713"/>
            <a:ext cx="32131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6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9448800" y="649287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AEE04C-6413-466F-B746-B0B8A595C2E3}" type="slidenum">
              <a:rPr lang="ru-RU" alt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ru-RU" altLang="ru-RU" sz="1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08AB170-2762-403C-AE2A-36DDF0A42694}"/>
              </a:ext>
            </a:extLst>
          </p:cNvPr>
          <p:cNvGraphicFramePr>
            <a:graphicFrameLocks noGrp="1"/>
          </p:cNvGraphicFramePr>
          <p:nvPr/>
        </p:nvGraphicFramePr>
        <p:xfrm>
          <a:off x="0" y="954088"/>
          <a:ext cx="121920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93930130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852163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4803950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3687915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6105523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223280677"/>
                    </a:ext>
                  </a:extLst>
                </a:gridCol>
              </a:tblGrid>
              <a:tr h="1463093"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Набранные</a:t>
                      </a:r>
                    </a:p>
                    <a:p>
                      <a:pPr algn="ctr"/>
                      <a:r>
                        <a:rPr lang="ru-RU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баллы</a:t>
                      </a:r>
                    </a:p>
                  </a:txBody>
                  <a:tcPr marT="45722" marB="45722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b="0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Типология проекта</a:t>
                      </a:r>
                    </a:p>
                  </a:txBody>
                  <a:tcPr marT="45722" marB="45722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b="0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Общая стоимость проекта,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800" b="0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тыс. руб.</a:t>
                      </a:r>
                    </a:p>
                  </a:txBody>
                  <a:tcPr marT="45722" marB="45722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Объем субсидии из областного бюджета,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 руб. </a:t>
                      </a:r>
                    </a:p>
                  </a:txBody>
                  <a:tcPr marT="45722" marB="45722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Объем средств муниципального образования,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 marT="45722" marB="45722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b="0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Собственные средства жителей поселения, </a:t>
                      </a:r>
                    </a:p>
                    <a:p>
                      <a:pPr algn="ctr"/>
                      <a:r>
                        <a:rPr lang="ru-RU" sz="1800" b="0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 руб</a:t>
                      </a:r>
                      <a:r>
                        <a:rPr lang="ru-RU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T="45722" marB="45722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897949"/>
                  </a:ext>
                </a:extLst>
              </a:tr>
              <a:tr h="135948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63,59</a:t>
                      </a:r>
                    </a:p>
                  </a:txBody>
                  <a:tcPr marT="45722" marB="45722">
                    <a:gradFill>
                      <a:gsLst>
                        <a:gs pos="2300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благоустройства территории поселения </a:t>
                      </a:r>
                    </a:p>
                  </a:txBody>
                  <a:tcPr marT="45722" marB="45722">
                    <a:gradFill>
                      <a:gsLst>
                        <a:gs pos="2300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119</a:t>
                      </a:r>
                    </a:p>
                  </a:txBody>
                  <a:tcPr marT="45722" marB="45722">
                    <a:gradFill>
                      <a:gsLst>
                        <a:gs pos="2300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T="45722" marB="45722">
                    <a:gradFill>
                      <a:gsLst>
                        <a:gs pos="2300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T="45722" marB="45722">
                    <a:gradFill>
                      <a:gsLst>
                        <a:gs pos="2300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T="45722" marB="45722">
                    <a:gradFill>
                      <a:gsLst>
                        <a:gs pos="2300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3287156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FA90456-3B74-4DDF-BD27-3B0BC6C97428}"/>
              </a:ext>
            </a:extLst>
          </p:cNvPr>
          <p:cNvSpPr txBox="1"/>
          <p:nvPr/>
        </p:nvSpPr>
        <p:spPr>
          <a:xfrm>
            <a:off x="0" y="301625"/>
            <a:ext cx="12192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Третье место – </a:t>
            </a:r>
            <a:r>
              <a:rPr lang="ru-RU" sz="2800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Горносталевский</a:t>
            </a:r>
            <a:r>
              <a:rPr lang="ru-RU" sz="28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 </a:t>
            </a:r>
            <a:r>
              <a:rPr lang="ru-RU" sz="2800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Здвинского</a:t>
            </a:r>
            <a:r>
              <a:rPr lang="ru-RU" sz="28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НСО</a:t>
            </a:r>
            <a:endParaRPr lang="ru-RU" sz="2800" u="sng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9482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088" y="3875088"/>
            <a:ext cx="2065337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3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8" y="3914775"/>
            <a:ext cx="1927225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84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9448800" y="645953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55F6B0F-73CD-4E1C-A130-D8759930F3E1}" type="slidenum">
              <a:rPr lang="ru-RU" alt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ru-RU" altLang="ru-RU" sz="1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448800" y="649287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34D97CE-7D5D-4A0C-9FAB-88C66E18D9BB}" type="slidenum">
              <a:rPr lang="ru-RU" alt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ru-RU" altLang="ru-RU" sz="1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0" y="463550"/>
            <a:ext cx="12192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u="sng">
                <a:solidFill>
                  <a:srgbClr val="253356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Проект г. Куйбышева Куйбышевского района НСО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A4ED5481-96D6-482D-8BAC-FF897517B33B}"/>
              </a:ext>
            </a:extLst>
          </p:cNvPr>
          <p:cNvGraphicFramePr>
            <a:graphicFrameLocks noGrp="1"/>
          </p:cNvGraphicFramePr>
          <p:nvPr/>
        </p:nvGraphicFramePr>
        <p:xfrm>
          <a:off x="431800" y="1057275"/>
          <a:ext cx="11503025" cy="2192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2024">
                  <a:extLst>
                    <a:ext uri="{9D8B030D-6E8A-4147-A177-3AD203B41FA5}">
                      <a16:colId xmlns:a16="http://schemas.microsoft.com/office/drawing/2014/main" val="1164483294"/>
                    </a:ext>
                  </a:extLst>
                </a:gridCol>
                <a:gridCol w="2108831">
                  <a:extLst>
                    <a:ext uri="{9D8B030D-6E8A-4147-A177-3AD203B41FA5}">
                      <a16:colId xmlns:a16="http://schemas.microsoft.com/office/drawing/2014/main" val="1491983802"/>
                    </a:ext>
                  </a:extLst>
                </a:gridCol>
                <a:gridCol w="2722290">
                  <a:extLst>
                    <a:ext uri="{9D8B030D-6E8A-4147-A177-3AD203B41FA5}">
                      <a16:colId xmlns:a16="http://schemas.microsoft.com/office/drawing/2014/main" val="1446059845"/>
                    </a:ext>
                  </a:extLst>
                </a:gridCol>
                <a:gridCol w="2689880">
                  <a:extLst>
                    <a:ext uri="{9D8B030D-6E8A-4147-A177-3AD203B41FA5}">
                      <a16:colId xmlns:a16="http://schemas.microsoft.com/office/drawing/2014/main" val="3136797641"/>
                    </a:ext>
                  </a:extLst>
                </a:gridCol>
              </a:tblGrid>
              <a:tr h="1095156">
                <a:tc>
                  <a:txBody>
                    <a:bodyPr/>
                    <a:lstStyle/>
                    <a:p>
                      <a:pPr algn="ctr"/>
                      <a:endParaRPr lang="ru-RU" sz="1400" b="0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Общая</a:t>
                      </a:r>
                      <a:r>
                        <a:rPr lang="ru-RU" sz="1400" b="0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стоимость проекта, тыс. руб./ </a:t>
                      </a:r>
                    </a:p>
                    <a:p>
                      <a:pPr algn="ctr"/>
                      <a:r>
                        <a:rPr lang="ru-RU" sz="1400" b="0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Типология проекта</a:t>
                      </a:r>
                      <a:endParaRPr lang="ru-RU" sz="1400" b="0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09" marB="45709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Объем субсидии из областного бюджета,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 marL="91444" marR="91444" marT="45709" marB="45709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Объем средств муниципального образования,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 руб. </a:t>
                      </a:r>
                    </a:p>
                  </a:txBody>
                  <a:tcPr marL="91444" marR="91444" marT="45709" marB="45709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Собственные средства жителей поселения, </a:t>
                      </a:r>
                    </a:p>
                    <a:p>
                      <a:pPr algn="ctr"/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 руб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1444" marR="91444" marT="45709" marB="45709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14915"/>
                  </a:ext>
                </a:extLst>
              </a:tr>
              <a:tr h="365722">
                <a:tc>
                  <a:txBody>
                    <a:bodyPr/>
                    <a:lstStyle/>
                    <a:p>
                      <a:pPr marL="10800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1 938</a:t>
                      </a:r>
                    </a:p>
                  </a:txBody>
                  <a:tcPr marL="91444" marR="91444" marT="45709" marB="45709">
                    <a:gradFill>
                      <a:gsLst>
                        <a:gs pos="2300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800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1 310</a:t>
                      </a:r>
                    </a:p>
                  </a:txBody>
                  <a:tcPr marL="91444" marR="91444" marT="45709" marB="45709">
                    <a:gradFill>
                      <a:gsLst>
                        <a:gs pos="2300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8000" algn="ctr" defTabSz="914400" rtl="0" eaLnBrk="1" fontAlgn="ctr" latinLnBrk="0" hangingPunct="1"/>
                      <a:r>
                        <a:rPr lang="ru-RU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262,00</a:t>
                      </a:r>
                    </a:p>
                  </a:txBody>
                  <a:tcPr marL="9525" marR="9525" marT="9523" marB="0" anchor="ctr">
                    <a:gradFill>
                      <a:gsLst>
                        <a:gs pos="2300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8000" algn="ctr" defTabSz="914400" rtl="0" eaLnBrk="1" fontAlgn="ctr" latinLnBrk="0" hangingPunct="1"/>
                      <a:r>
                        <a:rPr lang="ru-RU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214,60</a:t>
                      </a:r>
                    </a:p>
                  </a:txBody>
                  <a:tcPr marL="9525" marR="9525" marT="9523" marB="0" anchor="ctr">
                    <a:gradFill>
                      <a:gsLst>
                        <a:gs pos="2300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53679769"/>
                  </a:ext>
                </a:extLst>
              </a:tr>
              <a:tr h="7314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Поддержание надлежащего технического состояния автомобильных</a:t>
                      </a:r>
                      <a:r>
                        <a:rPr lang="ru-RU" sz="1400" b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дорог и сооружений на них</a:t>
                      </a:r>
                      <a:endParaRPr lang="ru-RU" sz="14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09" marB="45709">
                    <a:gradFill>
                      <a:gsLst>
                        <a:gs pos="2300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b="1" i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6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1444" marR="91444" marT="45709" marB="45709">
                    <a:gradFill>
                      <a:gsLst>
                        <a:gs pos="2300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b="1" i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6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 marL="91444" marR="91444" marT="45709" marB="45709">
                    <a:gradFill>
                      <a:gsLst>
                        <a:gs pos="2300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b="1" i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6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16,38%</a:t>
                      </a:r>
                    </a:p>
                  </a:txBody>
                  <a:tcPr marL="91444" marR="91444" marT="45709" marB="45709">
                    <a:gradFill>
                      <a:gsLst>
                        <a:gs pos="2300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82935758"/>
                  </a:ext>
                </a:extLst>
              </a:tr>
            </a:tbl>
          </a:graphicData>
        </a:graphic>
      </p:graphicFrame>
      <p:pic>
        <p:nvPicPr>
          <p:cNvPr id="20506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3789363"/>
            <a:ext cx="3514725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7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3789363"/>
            <a:ext cx="3495675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8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5" y="3805238"/>
            <a:ext cx="3514725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448800" y="64865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B1E54C8-5B00-4D21-BBFC-5493573909EA}" type="slidenum">
              <a:rPr lang="ru-RU" alt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ru-RU" altLang="ru-RU" sz="1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B584D78-9528-4F67-B9D4-1CCF40A945DC}"/>
              </a:ext>
            </a:extLst>
          </p:cNvPr>
          <p:cNvSpPr/>
          <p:nvPr/>
        </p:nvSpPr>
        <p:spPr>
          <a:xfrm>
            <a:off x="0" y="272534"/>
            <a:ext cx="1219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Проект </a:t>
            </a:r>
            <a:r>
              <a:rPr lang="ru-RU" sz="2800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Евсинского</a:t>
            </a:r>
            <a:r>
              <a:rPr lang="ru-RU" sz="28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сельсовета </a:t>
            </a:r>
            <a:r>
              <a:rPr lang="ru-RU" sz="2800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Искитимского</a:t>
            </a:r>
            <a:r>
              <a:rPr lang="ru-RU" sz="28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района НСО</a:t>
            </a:r>
            <a:r>
              <a:rPr lang="ru-RU" sz="2800" u="sng" dirty="0">
                <a:solidFill>
                  <a:schemeClr val="accent1">
                    <a:lumMod val="50000"/>
                  </a:schemeClr>
                </a:solidFill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800" u="sng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id="{2F430452-A14D-49EE-9D71-96B49CED4F87}"/>
              </a:ext>
            </a:extLst>
          </p:cNvPr>
          <p:cNvGraphicFramePr>
            <a:graphicFrameLocks noGrp="1"/>
          </p:cNvGraphicFramePr>
          <p:nvPr/>
        </p:nvGraphicFramePr>
        <p:xfrm>
          <a:off x="355600" y="1011238"/>
          <a:ext cx="11503025" cy="2212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2024">
                  <a:extLst>
                    <a:ext uri="{9D8B030D-6E8A-4147-A177-3AD203B41FA5}">
                      <a16:colId xmlns:a16="http://schemas.microsoft.com/office/drawing/2014/main" val="1164483294"/>
                    </a:ext>
                  </a:extLst>
                </a:gridCol>
                <a:gridCol w="2108831">
                  <a:extLst>
                    <a:ext uri="{9D8B030D-6E8A-4147-A177-3AD203B41FA5}">
                      <a16:colId xmlns:a16="http://schemas.microsoft.com/office/drawing/2014/main" val="1491983802"/>
                    </a:ext>
                  </a:extLst>
                </a:gridCol>
                <a:gridCol w="2722290">
                  <a:extLst>
                    <a:ext uri="{9D8B030D-6E8A-4147-A177-3AD203B41FA5}">
                      <a16:colId xmlns:a16="http://schemas.microsoft.com/office/drawing/2014/main" val="1446059845"/>
                    </a:ext>
                  </a:extLst>
                </a:gridCol>
                <a:gridCol w="2689880">
                  <a:extLst>
                    <a:ext uri="{9D8B030D-6E8A-4147-A177-3AD203B41FA5}">
                      <a16:colId xmlns:a16="http://schemas.microsoft.com/office/drawing/2014/main" val="3136797641"/>
                    </a:ext>
                  </a:extLst>
                </a:gridCol>
              </a:tblGrid>
              <a:tr h="1115868">
                <a:tc>
                  <a:txBody>
                    <a:bodyPr/>
                    <a:lstStyle/>
                    <a:p>
                      <a:pPr algn="ctr"/>
                      <a:endParaRPr lang="ru-RU" sz="1400" b="0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Общая</a:t>
                      </a:r>
                      <a:r>
                        <a:rPr lang="ru-RU" sz="1400" b="0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стоимость проекта, тыс. руб./ </a:t>
                      </a:r>
                    </a:p>
                    <a:p>
                      <a:pPr algn="ctr"/>
                      <a:r>
                        <a:rPr lang="ru-RU" sz="1400" b="0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Типология проекта</a:t>
                      </a:r>
                      <a:endParaRPr lang="ru-RU" sz="1400" b="0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01" marB="45701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Объем субсидии из областного бюджета,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 marL="91444" marR="91444" marT="45701" marB="45701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Объем средств муниципального образования,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 руб. </a:t>
                      </a:r>
                    </a:p>
                  </a:txBody>
                  <a:tcPr marL="91444" marR="91444" marT="45701" marB="45701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Собственные средства жителей поселения, </a:t>
                      </a:r>
                    </a:p>
                    <a:p>
                      <a:pPr algn="ctr"/>
                      <a:r>
                        <a:rPr lang="ru-RU" sz="1400" b="0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 руб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1444" marR="91444" marT="45701" marB="45701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14915"/>
                  </a:ext>
                </a:extLst>
              </a:tr>
              <a:tr h="36569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8 910</a:t>
                      </a:r>
                    </a:p>
                  </a:txBody>
                  <a:tcPr marL="91444" marR="91444" marT="45701" marB="45701">
                    <a:gradFill>
                      <a:gsLst>
                        <a:gs pos="2300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1 500</a:t>
                      </a:r>
                    </a:p>
                  </a:txBody>
                  <a:tcPr marL="91444" marR="91444" marT="45701" marB="45701">
                    <a:gradFill>
                      <a:gsLst>
                        <a:gs pos="2300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7 261</a:t>
                      </a:r>
                    </a:p>
                  </a:txBody>
                  <a:tcPr marL="91444" marR="91444" marT="45701" marB="45701">
                    <a:gradFill>
                      <a:gsLst>
                        <a:gs pos="2300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 marL="91444" marR="91444" marT="45701" marB="45701">
                    <a:gradFill>
                      <a:gsLst>
                        <a:gs pos="2300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53679769"/>
                  </a:ext>
                </a:extLst>
              </a:tr>
              <a:tr h="73141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Поддержание надлежащего технического состояния автомобильных</a:t>
                      </a:r>
                      <a:r>
                        <a:rPr lang="ru-RU" sz="1400" b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дорог и сооружений на них</a:t>
                      </a:r>
                      <a:endParaRPr lang="ru-RU" sz="14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01" marB="45701">
                    <a:gradFill>
                      <a:gsLst>
                        <a:gs pos="2300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b="1" i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6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1444" marR="91444" marT="45701" marB="45701">
                    <a:gradFill>
                      <a:gsLst>
                        <a:gs pos="2300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b="1" i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6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484,06%</a:t>
                      </a:r>
                    </a:p>
                  </a:txBody>
                  <a:tcPr marL="91444" marR="91444" marT="45701" marB="45701">
                    <a:gradFill>
                      <a:gsLst>
                        <a:gs pos="2300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b="1" i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6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marL="91444" marR="91444" marT="45701" marB="45701">
                    <a:gradFill>
                      <a:gsLst>
                        <a:gs pos="23000">
                          <a:schemeClr val="accent1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82935758"/>
                  </a:ext>
                </a:extLst>
              </a:tr>
            </a:tbl>
          </a:graphicData>
        </a:graphic>
      </p:graphicFrame>
      <p:pic>
        <p:nvPicPr>
          <p:cNvPr id="2153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88" y="3748088"/>
            <a:ext cx="3427412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3748088"/>
            <a:ext cx="3476625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188" y="3748088"/>
            <a:ext cx="3446462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DE9831E-43C4-4DC3-AE99-44A36D824B6F}"/>
              </a:ext>
            </a:extLst>
          </p:cNvPr>
          <p:cNvSpPr txBox="1"/>
          <p:nvPr/>
        </p:nvSpPr>
        <p:spPr>
          <a:xfrm>
            <a:off x="1109663" y="1593850"/>
            <a:ext cx="56546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финансирования проектов, тыс. руб.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625530C7-E676-4DA7-8455-4857429FE50F}"/>
              </a:ext>
            </a:extLst>
          </p:cNvPr>
          <p:cNvGraphicFramePr>
            <a:graphicFrameLocks/>
          </p:cNvGraphicFramePr>
          <p:nvPr/>
        </p:nvGraphicFramePr>
        <p:xfrm>
          <a:off x="7336849" y="1524000"/>
          <a:ext cx="4978976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F7292C03-3C77-4038-8440-CCE3B9C73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350"/>
            <a:ext cx="12192000" cy="730250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2017 – 2019 гг.</a:t>
            </a:r>
          </a:p>
        </p:txBody>
      </p:sp>
      <p:sp>
        <p:nvSpPr>
          <p:cNvPr id="22533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9448800" y="649287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8E605C4-CC5E-4810-AA5E-ACAFC6AF585D}" type="slidenum">
              <a:rPr lang="ru-RU" alt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ru-RU" altLang="ru-RU" sz="1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2242BE9E-E7B2-47C3-A5D7-F7DCFBAE6DC6}"/>
              </a:ext>
            </a:extLst>
          </p:cNvPr>
          <p:cNvCxnSpPr/>
          <p:nvPr/>
        </p:nvCxnSpPr>
        <p:spPr>
          <a:xfrm flipV="1">
            <a:off x="9728200" y="2716213"/>
            <a:ext cx="838200" cy="5762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Овал 11">
            <a:extLst>
              <a:ext uri="{FF2B5EF4-FFF2-40B4-BE49-F238E27FC236}">
                <a16:creationId xmlns:a16="http://schemas.microsoft.com/office/drawing/2014/main" id="{701C2F6A-581C-4AE4-BB6D-BF68020C4845}"/>
              </a:ext>
            </a:extLst>
          </p:cNvPr>
          <p:cNvSpPr/>
          <p:nvPr/>
        </p:nvSpPr>
        <p:spPr>
          <a:xfrm>
            <a:off x="9573427" y="2280691"/>
            <a:ext cx="685800" cy="638175"/>
          </a:xfrm>
          <a:prstGeom prst="ellipse">
            <a:avLst/>
          </a:prstGeom>
          <a:solidFill>
            <a:schemeClr val="accent1">
              <a:lumMod val="60000"/>
              <a:lumOff val="40000"/>
              <a:alpha val="41000"/>
            </a:schemeClr>
          </a:solidFill>
          <a:ln>
            <a:gradFill>
              <a:gsLst>
                <a:gs pos="52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8" name="TextBox 12"/>
          <p:cNvSpPr txBox="1">
            <a:spLocks noChangeArrowheads="1"/>
          </p:cNvSpPr>
          <p:nvPr/>
        </p:nvSpPr>
        <p:spPr bwMode="auto">
          <a:xfrm>
            <a:off x="9574213" y="2430463"/>
            <a:ext cx="1019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+59%</a:t>
            </a: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2BD17C42-E634-41D9-ADE2-5DC898F1D8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75861"/>
              </p:ext>
            </p:extLst>
          </p:nvPr>
        </p:nvGraphicFramePr>
        <p:xfrm>
          <a:off x="119865" y="2280691"/>
          <a:ext cx="7272338" cy="4667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9448800" y="649287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3EA02FF-10BA-4590-B39A-1636CB7AB3A3}" type="slidenum">
              <a:rPr lang="ru-RU" alt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ru-RU" altLang="ru-RU" sz="1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4011613"/>
            <a:ext cx="4291012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768350"/>
            <a:ext cx="43878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788" y="774700"/>
            <a:ext cx="483870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4276BC0-3771-4836-9C58-4A0275D13972}"/>
              </a:ext>
            </a:extLst>
          </p:cNvPr>
          <p:cNvSpPr txBox="1"/>
          <p:nvPr/>
        </p:nvSpPr>
        <p:spPr>
          <a:xfrm>
            <a:off x="-342900" y="74613"/>
            <a:ext cx="121920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ресурс</a:t>
            </a:r>
            <a:r>
              <a:rPr lang="en-US" sz="28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9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4011613"/>
            <a:ext cx="4589463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79E8DF2-E291-4934-A5A3-8A934BC34E8C}"/>
              </a:ext>
            </a:extLst>
          </p:cNvPr>
          <p:cNvSpPr txBox="1"/>
          <p:nvPr/>
        </p:nvSpPr>
        <p:spPr>
          <a:xfrm>
            <a:off x="1520825" y="2293938"/>
            <a:ext cx="94170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Заголовок 1">
            <a:extLst>
              <a:ext uri="{FF2B5EF4-FFF2-40B4-BE49-F238E27FC236}">
                <a16:creationId xmlns:a16="http://schemas.microsoft.com/office/drawing/2014/main" id="{8D152AE3-7B9F-4292-B5C0-57A733CB6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50" y="-61913"/>
            <a:ext cx="10515600" cy="1325563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реализации практики за 2018 год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0" name="Объект 5">
            <a:extLst>
              <a:ext uri="{FF2B5EF4-FFF2-40B4-BE49-F238E27FC236}">
                <a16:creationId xmlns:a16="http://schemas.microsoft.com/office/drawing/2014/main" id="{0E182470-2167-4B3C-A5BB-EB1C6B3862C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630009" y="1075386"/>
          <a:ext cx="6377754" cy="1443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584">
                  <a:extLst>
                    <a:ext uri="{9D8B030D-6E8A-4147-A177-3AD203B41FA5}">
                      <a16:colId xmlns:a16="http://schemas.microsoft.com/office/drawing/2014/main" val="3465966284"/>
                    </a:ext>
                  </a:extLst>
                </a:gridCol>
                <a:gridCol w="1126896">
                  <a:extLst>
                    <a:ext uri="{9D8B030D-6E8A-4147-A177-3AD203B41FA5}">
                      <a16:colId xmlns:a16="http://schemas.microsoft.com/office/drawing/2014/main" val="25999918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662536613"/>
                    </a:ext>
                  </a:extLst>
                </a:gridCol>
                <a:gridCol w="905608">
                  <a:extLst>
                    <a:ext uri="{9D8B030D-6E8A-4147-A177-3AD203B41FA5}">
                      <a16:colId xmlns:a16="http://schemas.microsoft.com/office/drawing/2014/main" val="2749740029"/>
                    </a:ext>
                  </a:extLst>
                </a:gridCol>
                <a:gridCol w="1195754">
                  <a:extLst>
                    <a:ext uri="{9D8B030D-6E8A-4147-A177-3AD203B41FA5}">
                      <a16:colId xmlns:a16="http://schemas.microsoft.com/office/drawing/2014/main" val="369463481"/>
                    </a:ext>
                  </a:extLst>
                </a:gridCol>
                <a:gridCol w="1168512">
                  <a:extLst>
                    <a:ext uri="{9D8B030D-6E8A-4147-A177-3AD203B41FA5}">
                      <a16:colId xmlns:a16="http://schemas.microsoft.com/office/drawing/2014/main" val="2595667365"/>
                    </a:ext>
                  </a:extLst>
                </a:gridCol>
              </a:tblGrid>
              <a:tr h="1169427"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стоимость проектов, тыс. руб.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субсидии из областного бюджета, </a:t>
                      </a:r>
                    </a:p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</a:t>
                      </a:r>
                      <a:r>
                        <a:rPr lang="ru-RU" sz="12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средств бюджета МО</a:t>
                      </a:r>
                      <a:r>
                        <a:rPr lang="ru-RU" sz="12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algn="ctr"/>
                      <a:r>
                        <a:rPr lang="ru-RU" sz="12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средств </a:t>
                      </a:r>
                      <a:r>
                        <a:rPr lang="ru-RU" sz="12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населения,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Внебюджетные источники, </a:t>
                      </a:r>
                    </a:p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Нефинансовое участие населения, тыс. руб.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66915"/>
                  </a:ext>
                </a:extLst>
              </a:tr>
              <a:tr h="20547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127 170</a:t>
                      </a:r>
                    </a:p>
                  </a:txBody>
                  <a:tcPr>
                    <a:gradFill>
                      <a:gsLst>
                        <a:gs pos="34000">
                          <a:schemeClr val="accent1">
                            <a:lumMod val="20000"/>
                            <a:lumOff val="80000"/>
                            <a:alpha val="9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87 574</a:t>
                      </a:r>
                    </a:p>
                  </a:txBody>
                  <a:tcPr>
                    <a:gradFill>
                      <a:gsLst>
                        <a:gs pos="34000">
                          <a:schemeClr val="accent1">
                            <a:lumMod val="20000"/>
                            <a:lumOff val="80000"/>
                            <a:alpha val="9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23 355</a:t>
                      </a:r>
                    </a:p>
                  </a:txBody>
                  <a:tcPr>
                    <a:gradFill>
                      <a:gsLst>
                        <a:gs pos="34000">
                          <a:schemeClr val="accent1">
                            <a:lumMod val="20000"/>
                            <a:lumOff val="80000"/>
                            <a:alpha val="9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10 335</a:t>
                      </a:r>
                    </a:p>
                  </a:txBody>
                  <a:tcPr>
                    <a:gradFill>
                      <a:gsLst>
                        <a:gs pos="34000">
                          <a:schemeClr val="accent1">
                            <a:lumMod val="20000"/>
                            <a:lumOff val="80000"/>
                            <a:alpha val="9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1 467</a:t>
                      </a:r>
                    </a:p>
                  </a:txBody>
                  <a:tcPr>
                    <a:gradFill>
                      <a:gsLst>
                        <a:gs pos="34000">
                          <a:schemeClr val="accent1">
                            <a:lumMod val="20000"/>
                            <a:lumOff val="80000"/>
                            <a:alpha val="9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4 439 </a:t>
                      </a:r>
                    </a:p>
                  </a:txBody>
                  <a:tcPr>
                    <a:gradFill>
                      <a:gsLst>
                        <a:gs pos="34000">
                          <a:schemeClr val="accent1">
                            <a:lumMod val="20000"/>
                            <a:lumOff val="80000"/>
                            <a:alpha val="9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62796067"/>
                  </a:ext>
                </a:extLst>
              </a:tr>
            </a:tbl>
          </a:graphicData>
        </a:graphic>
      </p:graphicFrame>
      <p:sp>
        <p:nvSpPr>
          <p:cNvPr id="8196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9448800" y="649287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4E7F534-9D05-4967-BB91-A57B38F2D46E}" type="slidenum">
              <a:rPr lang="ru-RU" alt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ru-RU" altLang="ru-RU" sz="1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8BD8CB2-F4DD-4630-B67D-F2A6C5C3D2BB}"/>
              </a:ext>
            </a:extLst>
          </p:cNvPr>
          <p:cNvSpPr/>
          <p:nvPr/>
        </p:nvSpPr>
        <p:spPr>
          <a:xfrm>
            <a:off x="1402373" y="1222515"/>
            <a:ext cx="2677259" cy="492342"/>
          </a:xfrm>
          <a:prstGeom prst="rect">
            <a:avLst/>
          </a:prstGeom>
          <a:gradFill flip="none" rotWithShape="1">
            <a:gsLst>
              <a:gs pos="18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1">
                <a:lumMod val="50000"/>
              </a:schemeClr>
            </a:solidFill>
          </a:ln>
          <a:effectLst>
            <a:softEdge rad="1270000"/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accent1">
                <a:lumMod val="7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заявок от 28 районов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98EC539-B094-4BA3-970F-DC23A24C581C}"/>
              </a:ext>
            </a:extLst>
          </p:cNvPr>
          <p:cNvSpPr/>
          <p:nvPr/>
        </p:nvSpPr>
        <p:spPr>
          <a:xfrm>
            <a:off x="1752600" y="3870484"/>
            <a:ext cx="2044546" cy="516901"/>
          </a:xfrm>
          <a:prstGeom prst="rect">
            <a:avLst/>
          </a:prstGeom>
          <a:gradFill flip="none" rotWithShape="1">
            <a:gsLst>
              <a:gs pos="18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5">
                <a:lumMod val="50000"/>
              </a:schemeClr>
            </a:solidFill>
          </a:ln>
          <a:effectLst>
            <a:softEdge rad="1270000"/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accent1">
                <a:lumMod val="7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заявок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E47C581-DE12-47B7-B7DB-7152C8C6D870}"/>
              </a:ext>
            </a:extLst>
          </p:cNvPr>
          <p:cNvSpPr/>
          <p:nvPr/>
        </p:nvSpPr>
        <p:spPr>
          <a:xfrm>
            <a:off x="127488" y="2541718"/>
            <a:ext cx="2343152" cy="478393"/>
          </a:xfrm>
          <a:prstGeom prst="rect">
            <a:avLst/>
          </a:prstGeom>
          <a:gradFill flip="none" rotWithShape="1">
            <a:gsLst>
              <a:gs pos="18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1">
                <a:lumMod val="50000"/>
              </a:schemeClr>
            </a:solidFill>
          </a:ln>
          <a:effectLst>
            <a:softEdge rad="1270000"/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accent1">
                <a:lumMod val="7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заявок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CFE3AE-C8E1-45AA-BA63-B069DD4C45C3}"/>
              </a:ext>
            </a:extLst>
          </p:cNvPr>
          <p:cNvSpPr txBox="1"/>
          <p:nvPr/>
        </p:nvSpPr>
        <p:spPr>
          <a:xfrm>
            <a:off x="1752600" y="919163"/>
            <a:ext cx="197643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поступило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FE2068-30A9-40C0-9049-AB14E1293650}"/>
              </a:ext>
            </a:extLst>
          </p:cNvPr>
          <p:cNvSpPr txBox="1"/>
          <p:nvPr/>
        </p:nvSpPr>
        <p:spPr>
          <a:xfrm>
            <a:off x="520700" y="2155825"/>
            <a:ext cx="19780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принято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0D7B0327-9370-4B9C-9A80-C651D5A48741}"/>
              </a:ext>
            </a:extLst>
          </p:cNvPr>
          <p:cNvCxnSpPr>
            <a:cxnSpLocks/>
          </p:cNvCxnSpPr>
          <p:nvPr/>
        </p:nvCxnSpPr>
        <p:spPr>
          <a:xfrm>
            <a:off x="958850" y="1714500"/>
            <a:ext cx="0" cy="461963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740FD309-EC21-464D-9EB0-D50BEC27C85F}"/>
              </a:ext>
            </a:extLst>
          </p:cNvPr>
          <p:cNvCxnSpPr/>
          <p:nvPr/>
        </p:nvCxnSpPr>
        <p:spPr>
          <a:xfrm>
            <a:off x="949325" y="1714500"/>
            <a:ext cx="358775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B35BC694-F077-4F21-9C62-9C9EC5D1094F}"/>
              </a:ext>
            </a:extLst>
          </p:cNvPr>
          <p:cNvCxnSpPr>
            <a:cxnSpLocks/>
          </p:cNvCxnSpPr>
          <p:nvPr/>
        </p:nvCxnSpPr>
        <p:spPr>
          <a:xfrm>
            <a:off x="4537075" y="1714500"/>
            <a:ext cx="0" cy="461963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7BB1DFA-A18A-4D41-AA7B-25E011C346AC}"/>
              </a:ext>
            </a:extLst>
          </p:cNvPr>
          <p:cNvSpPr/>
          <p:nvPr/>
        </p:nvSpPr>
        <p:spPr>
          <a:xfrm>
            <a:off x="3243596" y="2565230"/>
            <a:ext cx="2343152" cy="478393"/>
          </a:xfrm>
          <a:prstGeom prst="rect">
            <a:avLst/>
          </a:prstGeom>
          <a:gradFill flip="none" rotWithShape="1">
            <a:gsLst>
              <a:gs pos="18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1">
                <a:lumMod val="50000"/>
              </a:schemeClr>
            </a:solidFill>
          </a:ln>
          <a:effectLst>
            <a:softEdge rad="1270000"/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accent1">
                <a:lumMod val="7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122 заявки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D2C4CC-D7D5-492E-B431-AFC14C544B1C}"/>
              </a:ext>
            </a:extLst>
          </p:cNvPr>
          <p:cNvSpPr txBox="1"/>
          <p:nvPr/>
        </p:nvSpPr>
        <p:spPr>
          <a:xfrm>
            <a:off x="1120775" y="3284538"/>
            <a:ext cx="329406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прошли минимальный балльный предел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9C88C22-3B28-47FB-A9E0-3FD83F22CC1C}"/>
              </a:ext>
            </a:extLst>
          </p:cNvPr>
          <p:cNvSpPr/>
          <p:nvPr/>
        </p:nvSpPr>
        <p:spPr>
          <a:xfrm>
            <a:off x="6074095" y="3872823"/>
            <a:ext cx="2044546" cy="516901"/>
          </a:xfrm>
          <a:prstGeom prst="rect">
            <a:avLst/>
          </a:prstGeom>
          <a:gradFill flip="none" rotWithShape="1">
            <a:gsLst>
              <a:gs pos="18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1">
                <a:lumMod val="50000"/>
              </a:schemeClr>
            </a:solidFill>
          </a:ln>
          <a:effectLst>
            <a:softEdge rad="1270000"/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accent1">
                <a:lumMod val="7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117 заявок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4C478F4F-A359-4A81-A81E-2CA71F0178F8}"/>
              </a:ext>
            </a:extLst>
          </p:cNvPr>
          <p:cNvCxnSpPr>
            <a:cxnSpLocks/>
          </p:cNvCxnSpPr>
          <p:nvPr/>
        </p:nvCxnSpPr>
        <p:spPr>
          <a:xfrm>
            <a:off x="2741613" y="3051175"/>
            <a:ext cx="4354512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8889F842-B486-47AC-9CF0-923CBAE4E1D7}"/>
              </a:ext>
            </a:extLst>
          </p:cNvPr>
          <p:cNvCxnSpPr/>
          <p:nvPr/>
        </p:nvCxnSpPr>
        <p:spPr>
          <a:xfrm>
            <a:off x="2741613" y="3051175"/>
            <a:ext cx="0" cy="312738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CB7D2741-4118-42AD-9FCD-C1A29A3493A6}"/>
              </a:ext>
            </a:extLst>
          </p:cNvPr>
          <p:cNvCxnSpPr/>
          <p:nvPr/>
        </p:nvCxnSpPr>
        <p:spPr>
          <a:xfrm>
            <a:off x="7096125" y="3051175"/>
            <a:ext cx="0" cy="312738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B25D689-EFCE-4C79-9899-1F350068BFE5}"/>
              </a:ext>
            </a:extLst>
          </p:cNvPr>
          <p:cNvSpPr txBox="1"/>
          <p:nvPr/>
        </p:nvSpPr>
        <p:spPr>
          <a:xfrm>
            <a:off x="4079875" y="2176463"/>
            <a:ext cx="197643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A4D747-EB78-4B9A-9879-E08CB3E5C8CC}"/>
              </a:ext>
            </a:extLst>
          </p:cNvPr>
          <p:cNvSpPr txBox="1"/>
          <p:nvPr/>
        </p:nvSpPr>
        <p:spPr>
          <a:xfrm>
            <a:off x="5824538" y="3262313"/>
            <a:ext cx="2543175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Прошли конкурсный отбор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DEAA42CA-84A9-48B3-AFA0-36412563E81A}"/>
              </a:ext>
            </a:extLst>
          </p:cNvPr>
          <p:cNvSpPr/>
          <p:nvPr/>
        </p:nvSpPr>
        <p:spPr>
          <a:xfrm>
            <a:off x="6201579" y="5115341"/>
            <a:ext cx="2044546" cy="516901"/>
          </a:xfrm>
          <a:prstGeom prst="rect">
            <a:avLst/>
          </a:prstGeom>
          <a:gradFill flip="none" rotWithShape="1">
            <a:gsLst>
              <a:gs pos="18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1">
                <a:lumMod val="50000"/>
              </a:schemeClr>
            </a:solidFill>
          </a:ln>
          <a:effectLst>
            <a:softEdge rad="1270000"/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accent1">
                <a:lumMod val="7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 заявок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B0A0A5B-B599-4638-B18C-EFD4C63A18CA}"/>
              </a:ext>
            </a:extLst>
          </p:cNvPr>
          <p:cNvSpPr txBox="1"/>
          <p:nvPr/>
        </p:nvSpPr>
        <p:spPr>
          <a:xfrm>
            <a:off x="6269038" y="4710113"/>
            <a:ext cx="19764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Реализовано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5E72DC0-CBDB-41E1-AFA9-2587D2AFC3BB}"/>
              </a:ext>
            </a:extLst>
          </p:cNvPr>
          <p:cNvSpPr txBox="1"/>
          <p:nvPr/>
        </p:nvSpPr>
        <p:spPr>
          <a:xfrm>
            <a:off x="2971800" y="4692650"/>
            <a:ext cx="31448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Частично реализовано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B707B301-0FF8-4DC5-8729-841A07AA9734}"/>
              </a:ext>
            </a:extLst>
          </p:cNvPr>
          <p:cNvSpPr/>
          <p:nvPr/>
        </p:nvSpPr>
        <p:spPr>
          <a:xfrm>
            <a:off x="3542202" y="5100617"/>
            <a:ext cx="2044546" cy="516901"/>
          </a:xfrm>
          <a:prstGeom prst="rect">
            <a:avLst/>
          </a:prstGeom>
          <a:gradFill flip="none" rotWithShape="1">
            <a:gsLst>
              <a:gs pos="18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1">
                <a:lumMod val="50000"/>
              </a:schemeClr>
            </a:solidFill>
          </a:ln>
          <a:effectLst>
            <a:softEdge rad="1270000"/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accent1">
                <a:lumMod val="7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заявок</a:t>
            </a: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3816F4C3-D4F9-4364-9403-7127956BCAA4}"/>
              </a:ext>
            </a:extLst>
          </p:cNvPr>
          <p:cNvCxnSpPr/>
          <p:nvPr/>
        </p:nvCxnSpPr>
        <p:spPr>
          <a:xfrm>
            <a:off x="4362450" y="4381500"/>
            <a:ext cx="5370513" cy="1270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4D744AA5-D46E-4F01-8D4E-04566FD54D7C}"/>
              </a:ext>
            </a:extLst>
          </p:cNvPr>
          <p:cNvCxnSpPr/>
          <p:nvPr/>
        </p:nvCxnSpPr>
        <p:spPr>
          <a:xfrm>
            <a:off x="7205663" y="4381500"/>
            <a:ext cx="0" cy="312738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A7089864-4E48-4E2D-849D-CE37532C9AAC}"/>
              </a:ext>
            </a:extLst>
          </p:cNvPr>
          <p:cNvCxnSpPr/>
          <p:nvPr/>
        </p:nvCxnSpPr>
        <p:spPr>
          <a:xfrm>
            <a:off x="4362450" y="4381500"/>
            <a:ext cx="0" cy="312738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058B849D-7B55-4759-9A1C-BFA5BEB125BD}"/>
              </a:ext>
            </a:extLst>
          </p:cNvPr>
          <p:cNvSpPr/>
          <p:nvPr/>
        </p:nvSpPr>
        <p:spPr>
          <a:xfrm>
            <a:off x="8710629" y="5100617"/>
            <a:ext cx="2044546" cy="516901"/>
          </a:xfrm>
          <a:prstGeom prst="rect">
            <a:avLst/>
          </a:prstGeom>
          <a:gradFill flip="none" rotWithShape="1">
            <a:gsLst>
              <a:gs pos="18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1">
                <a:lumMod val="50000"/>
              </a:schemeClr>
            </a:solidFill>
          </a:ln>
          <a:effectLst>
            <a:softEdge rad="1270000"/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accent1">
                <a:lumMod val="7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заявки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BF01A73-59A7-4829-BF0D-381542CE32BC}"/>
              </a:ext>
            </a:extLst>
          </p:cNvPr>
          <p:cNvSpPr txBox="1"/>
          <p:nvPr/>
        </p:nvSpPr>
        <p:spPr>
          <a:xfrm>
            <a:off x="8118475" y="4699000"/>
            <a:ext cx="33496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 от реализации проекта</a:t>
            </a:r>
          </a:p>
        </p:txBody>
      </p: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A471F023-9EBE-4820-8A9D-CBEFE24B6E3E}"/>
              </a:ext>
            </a:extLst>
          </p:cNvPr>
          <p:cNvCxnSpPr/>
          <p:nvPr/>
        </p:nvCxnSpPr>
        <p:spPr>
          <a:xfrm>
            <a:off x="9732963" y="4397375"/>
            <a:ext cx="0" cy="312738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1FFA03-91CF-4D94-90E6-4F9159D05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0"/>
            <a:ext cx="10515600" cy="984250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Зональные семинары</a:t>
            </a:r>
          </a:p>
        </p:txBody>
      </p:sp>
      <p:sp>
        <p:nvSpPr>
          <p:cNvPr id="921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440863" y="6483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EA41EF2-54A9-48A3-AF6B-CA7FBC7728F7}" type="slidenum">
              <a:rPr lang="ru-RU" alt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ru-RU" altLang="ru-RU" sz="1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076957-E8DE-4ADD-ADFB-541A3CEAC894}"/>
              </a:ext>
            </a:extLst>
          </p:cNvPr>
          <p:cNvSpPr txBox="1"/>
          <p:nvPr/>
        </p:nvSpPr>
        <p:spPr>
          <a:xfrm>
            <a:off x="1533525" y="885825"/>
            <a:ext cx="20399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</a:t>
            </a:r>
          </a:p>
        </p:txBody>
      </p:sp>
      <p:sp>
        <p:nvSpPr>
          <p:cNvPr id="17" name="Стрелка вправо с вырезом 16">
            <a:extLst>
              <a:ext uri="{FF2B5EF4-FFF2-40B4-BE49-F238E27FC236}">
                <a16:creationId xmlns:a16="http://schemas.microsoft.com/office/drawing/2014/main" id="{340DCC19-7C4B-47EC-B19D-90D72DDE7902}"/>
              </a:ext>
            </a:extLst>
          </p:cNvPr>
          <p:cNvSpPr/>
          <p:nvPr/>
        </p:nvSpPr>
        <p:spPr>
          <a:xfrm>
            <a:off x="1006475" y="4927600"/>
            <a:ext cx="123825" cy="95250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E93AC8-5845-440B-96CE-6A70A9677340}"/>
              </a:ext>
            </a:extLst>
          </p:cNvPr>
          <p:cNvSpPr txBox="1"/>
          <p:nvPr/>
        </p:nvSpPr>
        <p:spPr>
          <a:xfrm>
            <a:off x="1370013" y="1550988"/>
            <a:ext cx="34036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Главы муниципальных образований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17385C-75E0-4AB4-B37B-A67550AE8D87}"/>
              </a:ext>
            </a:extLst>
          </p:cNvPr>
          <p:cNvSpPr txBox="1"/>
          <p:nvPr/>
        </p:nvSpPr>
        <p:spPr>
          <a:xfrm>
            <a:off x="1370013" y="1992313"/>
            <a:ext cx="34036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 администраций МО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2399B5-398A-4D71-A8ED-F891854621DE}"/>
              </a:ext>
            </a:extLst>
          </p:cNvPr>
          <p:cNvSpPr txBox="1"/>
          <p:nvPr/>
        </p:nvSpPr>
        <p:spPr>
          <a:xfrm>
            <a:off x="1370013" y="2457450"/>
            <a:ext cx="34036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Депутаты представительного органа МО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3FD63E-A9E9-4AAC-9363-7A7C56244328}"/>
              </a:ext>
            </a:extLst>
          </p:cNvPr>
          <p:cNvSpPr txBox="1"/>
          <p:nvPr/>
        </p:nvSpPr>
        <p:spPr>
          <a:xfrm>
            <a:off x="1397000" y="2908300"/>
            <a:ext cx="3403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  территориальных финансовых органов районов области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EF4522-A35B-4DB5-9E2E-7422174B1E85}"/>
              </a:ext>
            </a:extLst>
          </p:cNvPr>
          <p:cNvSpPr txBox="1"/>
          <p:nvPr/>
        </p:nvSpPr>
        <p:spPr>
          <a:xfrm>
            <a:off x="1382713" y="3465513"/>
            <a:ext cx="34036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Старосты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28C0D9-6B9B-4A9D-9B4C-DEABA8469B97}"/>
              </a:ext>
            </a:extLst>
          </p:cNvPr>
          <p:cNvSpPr txBox="1"/>
          <p:nvPr/>
        </p:nvSpPr>
        <p:spPr>
          <a:xfrm>
            <a:off x="1370013" y="3963988"/>
            <a:ext cx="34036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Члены инициативных групп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0B73330F-F5F2-4DFB-88A8-6911967885A0}"/>
              </a:ext>
            </a:extLst>
          </p:cNvPr>
          <p:cNvCxnSpPr/>
          <p:nvPr/>
        </p:nvCxnSpPr>
        <p:spPr>
          <a:xfrm>
            <a:off x="1068388" y="1255713"/>
            <a:ext cx="33274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A59510A7-8F53-4D7E-A46C-EAAA81073725}"/>
              </a:ext>
            </a:extLst>
          </p:cNvPr>
          <p:cNvCxnSpPr/>
          <p:nvPr/>
        </p:nvCxnSpPr>
        <p:spPr>
          <a:xfrm>
            <a:off x="1225550" y="1255713"/>
            <a:ext cx="0" cy="2970212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0" name="Овал 29">
            <a:extLst>
              <a:ext uri="{FF2B5EF4-FFF2-40B4-BE49-F238E27FC236}">
                <a16:creationId xmlns:a16="http://schemas.microsoft.com/office/drawing/2014/main" id="{E833D76B-A385-4151-A276-06D03BAC896C}"/>
              </a:ext>
            </a:extLst>
          </p:cNvPr>
          <p:cNvSpPr/>
          <p:nvPr/>
        </p:nvSpPr>
        <p:spPr>
          <a:xfrm>
            <a:off x="1069975" y="1566863"/>
            <a:ext cx="285750" cy="2794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4ACC7D43-FBF0-4A17-B4A8-F9F15E3B1C79}"/>
              </a:ext>
            </a:extLst>
          </p:cNvPr>
          <p:cNvSpPr/>
          <p:nvPr/>
        </p:nvSpPr>
        <p:spPr>
          <a:xfrm>
            <a:off x="1069975" y="1998663"/>
            <a:ext cx="285750" cy="2794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8CCB038D-28CF-4F88-A72F-377ABDAABD56}"/>
              </a:ext>
            </a:extLst>
          </p:cNvPr>
          <p:cNvSpPr/>
          <p:nvPr/>
        </p:nvSpPr>
        <p:spPr>
          <a:xfrm>
            <a:off x="1071563" y="2457450"/>
            <a:ext cx="285750" cy="2794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1C53952-72DF-402D-AD80-F21FD6ED7B9A}"/>
              </a:ext>
            </a:extLst>
          </p:cNvPr>
          <p:cNvSpPr/>
          <p:nvPr/>
        </p:nvSpPr>
        <p:spPr>
          <a:xfrm>
            <a:off x="1068388" y="2955925"/>
            <a:ext cx="285750" cy="2794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68C697B4-F0CA-416C-8185-BB3D5A9769A1}"/>
              </a:ext>
            </a:extLst>
          </p:cNvPr>
          <p:cNvSpPr/>
          <p:nvPr/>
        </p:nvSpPr>
        <p:spPr>
          <a:xfrm>
            <a:off x="1068388" y="3489325"/>
            <a:ext cx="285750" cy="277813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E71CFBAC-5903-4F0D-8F59-C011DD7BA0E9}"/>
              </a:ext>
            </a:extLst>
          </p:cNvPr>
          <p:cNvSpPr/>
          <p:nvPr/>
        </p:nvSpPr>
        <p:spPr>
          <a:xfrm>
            <a:off x="1068388" y="4005263"/>
            <a:ext cx="285750" cy="2794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Стрелка вправо с вырезом 35">
            <a:extLst>
              <a:ext uri="{FF2B5EF4-FFF2-40B4-BE49-F238E27FC236}">
                <a16:creationId xmlns:a16="http://schemas.microsoft.com/office/drawing/2014/main" id="{6A00EFFF-7CE8-4B29-978B-AE419C09D176}"/>
              </a:ext>
            </a:extLst>
          </p:cNvPr>
          <p:cNvSpPr/>
          <p:nvPr/>
        </p:nvSpPr>
        <p:spPr>
          <a:xfrm>
            <a:off x="1139825" y="1655763"/>
            <a:ext cx="114300" cy="98425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Стрелка вправо с вырезом 36">
            <a:extLst>
              <a:ext uri="{FF2B5EF4-FFF2-40B4-BE49-F238E27FC236}">
                <a16:creationId xmlns:a16="http://schemas.microsoft.com/office/drawing/2014/main" id="{41462074-29DF-4BB7-9320-26165959FC59}"/>
              </a:ext>
            </a:extLst>
          </p:cNvPr>
          <p:cNvSpPr/>
          <p:nvPr/>
        </p:nvSpPr>
        <p:spPr>
          <a:xfrm>
            <a:off x="1168400" y="2095500"/>
            <a:ext cx="114300" cy="98425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Стрелка вправо с вырезом 37">
            <a:extLst>
              <a:ext uri="{FF2B5EF4-FFF2-40B4-BE49-F238E27FC236}">
                <a16:creationId xmlns:a16="http://schemas.microsoft.com/office/drawing/2014/main" id="{34BE68EC-EE5B-4969-A8F4-B4A187656126}"/>
              </a:ext>
            </a:extLst>
          </p:cNvPr>
          <p:cNvSpPr/>
          <p:nvPr/>
        </p:nvSpPr>
        <p:spPr>
          <a:xfrm>
            <a:off x="1166813" y="2536825"/>
            <a:ext cx="114300" cy="98425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Стрелка вправо с вырезом 39">
            <a:extLst>
              <a:ext uri="{FF2B5EF4-FFF2-40B4-BE49-F238E27FC236}">
                <a16:creationId xmlns:a16="http://schemas.microsoft.com/office/drawing/2014/main" id="{7E25AD90-DCC4-49CB-8124-0BCA2DC0ACCA}"/>
              </a:ext>
            </a:extLst>
          </p:cNvPr>
          <p:cNvSpPr/>
          <p:nvPr/>
        </p:nvSpPr>
        <p:spPr>
          <a:xfrm>
            <a:off x="1157288" y="3048000"/>
            <a:ext cx="114300" cy="98425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Стрелка вправо с вырезом 40">
            <a:extLst>
              <a:ext uri="{FF2B5EF4-FFF2-40B4-BE49-F238E27FC236}">
                <a16:creationId xmlns:a16="http://schemas.microsoft.com/office/drawing/2014/main" id="{F82CF967-FF80-4F13-958A-0A95A9331CF8}"/>
              </a:ext>
            </a:extLst>
          </p:cNvPr>
          <p:cNvSpPr/>
          <p:nvPr/>
        </p:nvSpPr>
        <p:spPr>
          <a:xfrm>
            <a:off x="1166813" y="3594100"/>
            <a:ext cx="114300" cy="98425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Стрелка вправо с вырезом 41">
            <a:extLst>
              <a:ext uri="{FF2B5EF4-FFF2-40B4-BE49-F238E27FC236}">
                <a16:creationId xmlns:a16="http://schemas.microsoft.com/office/drawing/2014/main" id="{E2F59710-29E5-409E-9A9F-AD838DF5FCA1}"/>
              </a:ext>
            </a:extLst>
          </p:cNvPr>
          <p:cNvSpPr/>
          <p:nvPr/>
        </p:nvSpPr>
        <p:spPr>
          <a:xfrm>
            <a:off x="1168400" y="4095750"/>
            <a:ext cx="114300" cy="98425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B769A86A-7303-4D2F-A37D-8C7D67063F21}"/>
              </a:ext>
            </a:extLst>
          </p:cNvPr>
          <p:cNvCxnSpPr/>
          <p:nvPr/>
        </p:nvCxnSpPr>
        <p:spPr>
          <a:xfrm>
            <a:off x="7964488" y="1282700"/>
            <a:ext cx="33274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CF779194-2453-4475-BCF9-CEDE81055671}"/>
              </a:ext>
            </a:extLst>
          </p:cNvPr>
          <p:cNvCxnSpPr/>
          <p:nvPr/>
        </p:nvCxnSpPr>
        <p:spPr>
          <a:xfrm>
            <a:off x="11104563" y="1279525"/>
            <a:ext cx="0" cy="2970213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C64B1DFF-9A8D-478E-845F-13C313C1A202}"/>
              </a:ext>
            </a:extLst>
          </p:cNvPr>
          <p:cNvSpPr txBox="1"/>
          <p:nvPr/>
        </p:nvSpPr>
        <p:spPr>
          <a:xfrm>
            <a:off x="8869363" y="912813"/>
            <a:ext cx="20399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80F07086-6F5D-42C1-9CFC-401ACEAA9E05}"/>
              </a:ext>
            </a:extLst>
          </p:cNvPr>
          <p:cNvSpPr/>
          <p:nvPr/>
        </p:nvSpPr>
        <p:spPr>
          <a:xfrm>
            <a:off x="10953750" y="1609725"/>
            <a:ext cx="285750" cy="2794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F34043B3-3AC5-438E-AD9B-468D97934618}"/>
              </a:ext>
            </a:extLst>
          </p:cNvPr>
          <p:cNvSpPr/>
          <p:nvPr/>
        </p:nvSpPr>
        <p:spPr>
          <a:xfrm>
            <a:off x="10953750" y="2486025"/>
            <a:ext cx="285750" cy="2794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302D52E-281E-4350-89B8-71AF6147F1AA}"/>
              </a:ext>
            </a:extLst>
          </p:cNvPr>
          <p:cNvSpPr/>
          <p:nvPr/>
        </p:nvSpPr>
        <p:spPr>
          <a:xfrm>
            <a:off x="10953750" y="3530600"/>
            <a:ext cx="285750" cy="2794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Стрелка вправо с вырезом 48">
            <a:extLst>
              <a:ext uri="{FF2B5EF4-FFF2-40B4-BE49-F238E27FC236}">
                <a16:creationId xmlns:a16="http://schemas.microsoft.com/office/drawing/2014/main" id="{D116CDD9-40C0-4FC2-9CA2-A39ABBFA008F}"/>
              </a:ext>
            </a:extLst>
          </p:cNvPr>
          <p:cNvSpPr/>
          <p:nvPr/>
        </p:nvSpPr>
        <p:spPr>
          <a:xfrm rot="21600000" flipH="1">
            <a:off x="10988675" y="1665288"/>
            <a:ext cx="217488" cy="168275"/>
          </a:xfrm>
          <a:prstGeom prst="notch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Стрелка вправо с вырезом 49">
            <a:extLst>
              <a:ext uri="{FF2B5EF4-FFF2-40B4-BE49-F238E27FC236}">
                <a16:creationId xmlns:a16="http://schemas.microsoft.com/office/drawing/2014/main" id="{D82224C7-940B-4D6A-8ECD-D45F054736BF}"/>
              </a:ext>
            </a:extLst>
          </p:cNvPr>
          <p:cNvSpPr/>
          <p:nvPr/>
        </p:nvSpPr>
        <p:spPr>
          <a:xfrm rot="21600000" flipH="1">
            <a:off x="10988675" y="2536825"/>
            <a:ext cx="217488" cy="168275"/>
          </a:xfrm>
          <a:prstGeom prst="notch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Стрелка вправо с вырезом 50">
            <a:extLst>
              <a:ext uri="{FF2B5EF4-FFF2-40B4-BE49-F238E27FC236}">
                <a16:creationId xmlns:a16="http://schemas.microsoft.com/office/drawing/2014/main" id="{1676FD2F-15CD-4771-A917-1862E2236A99}"/>
              </a:ext>
            </a:extLst>
          </p:cNvPr>
          <p:cNvSpPr/>
          <p:nvPr/>
        </p:nvSpPr>
        <p:spPr>
          <a:xfrm flipH="1">
            <a:off x="10998200" y="3586163"/>
            <a:ext cx="217488" cy="168275"/>
          </a:xfrm>
          <a:prstGeom prst="notch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1A01608-D0BD-43A8-A635-9FBF248698E4}"/>
              </a:ext>
            </a:extLst>
          </p:cNvPr>
          <p:cNvSpPr txBox="1"/>
          <p:nvPr/>
        </p:nvSpPr>
        <p:spPr>
          <a:xfrm>
            <a:off x="6399213" y="1449388"/>
            <a:ext cx="4598987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всех заинтересованных лиц об основных принципах развития инициативного бюджетирования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F839F50-6041-4762-A284-DF269E613992}"/>
              </a:ext>
            </a:extLst>
          </p:cNvPr>
          <p:cNvSpPr txBox="1"/>
          <p:nvPr/>
        </p:nvSpPr>
        <p:spPr>
          <a:xfrm>
            <a:off x="6397625" y="2135188"/>
            <a:ext cx="4600575" cy="1385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Разъяснение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положений постановления Правительства Новосибирской области от 06.06.2017 №201-п «О реализации на территории Новосибирской области проектов развития территорий муниципальных образований Новосибирской области, основанных на местных инициативах»</a:t>
            </a:r>
          </a:p>
        </p:txBody>
      </p:sp>
      <p:sp>
        <p:nvSpPr>
          <p:cNvPr id="9253" name="Прямоугольник 53"/>
          <p:cNvSpPr>
            <a:spLocks noChangeArrowheads="1"/>
          </p:cNvSpPr>
          <p:nvPr/>
        </p:nvSpPr>
        <p:spPr bwMode="auto">
          <a:xfrm>
            <a:off x="6383338" y="3432175"/>
            <a:ext cx="45497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Освещение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результатов двух предыдущих конкурсных отборов проектов развития территорий муниципальных образований</a:t>
            </a:r>
          </a:p>
        </p:txBody>
      </p:sp>
      <p:pic>
        <p:nvPicPr>
          <p:cNvPr id="925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4481513"/>
            <a:ext cx="2960687" cy="222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5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4468813"/>
            <a:ext cx="2944813" cy="22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6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63" y="4468813"/>
            <a:ext cx="32829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6E375C-6478-420B-BDE3-2DCC8A383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8313"/>
            <a:ext cx="12192000" cy="79057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обеспечение проектов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9448800" y="649287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CA5338F-5F45-43E0-BDF0-EA87A9CF29C1}" type="slidenum">
              <a:rPr lang="ru-RU" alt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ru-RU" altLang="ru-RU" sz="1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FAED31-EA6B-49D5-BC55-BF90872C9F68}"/>
              </a:ext>
            </a:extLst>
          </p:cNvPr>
          <p:cNvSpPr txBox="1"/>
          <p:nvPr/>
        </p:nvSpPr>
        <p:spPr>
          <a:xfrm>
            <a:off x="1946275" y="2522538"/>
            <a:ext cx="18510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F336C0-C9C4-4D68-B902-CE6B7DFD4E0F}"/>
              </a:ext>
            </a:extLst>
          </p:cNvPr>
          <p:cNvSpPr txBox="1"/>
          <p:nvPr/>
        </p:nvSpPr>
        <p:spPr>
          <a:xfrm>
            <a:off x="8243888" y="2527300"/>
            <a:ext cx="21463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Необязательные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3CC80E3-7EC2-48B0-8F2E-55A8DFDCEBE1}"/>
              </a:ext>
            </a:extLst>
          </p:cNvPr>
          <p:cNvSpPr/>
          <p:nvPr/>
        </p:nvSpPr>
        <p:spPr>
          <a:xfrm>
            <a:off x="1428749" y="3042166"/>
            <a:ext cx="3419475" cy="777359"/>
          </a:xfrm>
          <a:prstGeom prst="rect">
            <a:avLst/>
          </a:prstGeom>
          <a:gradFill flip="none" rotWithShape="1">
            <a:gsLst>
              <a:gs pos="18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  <a:effectLst>
            <a:softEdge rad="1270000"/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accent1">
                <a:lumMod val="7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из ОБ – не более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1 500 000 рублей;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991B6DD-0614-4476-B139-9B92AA6A90A6}"/>
              </a:ext>
            </a:extLst>
          </p:cNvPr>
          <p:cNvSpPr/>
          <p:nvPr/>
        </p:nvSpPr>
        <p:spPr>
          <a:xfrm>
            <a:off x="1438273" y="5105381"/>
            <a:ext cx="3409951" cy="777359"/>
          </a:xfrm>
          <a:prstGeom prst="rect">
            <a:avLst/>
          </a:prstGeom>
          <a:gradFill flip="none" rotWithShape="1">
            <a:gsLst>
              <a:gs pos="18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  <a:effectLst>
            <a:softEdge rad="1270000"/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accent1">
                <a:lumMod val="7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средства жителей поселения – не менее 10 %     от запрашиваемой субсидии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E57CE5A-A411-4BC9-9CF5-3303DB2FE5D1}"/>
              </a:ext>
            </a:extLst>
          </p:cNvPr>
          <p:cNvSpPr/>
          <p:nvPr/>
        </p:nvSpPr>
        <p:spPr>
          <a:xfrm>
            <a:off x="1419369" y="4036596"/>
            <a:ext cx="3419475" cy="777359"/>
          </a:xfrm>
          <a:prstGeom prst="rect">
            <a:avLst/>
          </a:prstGeom>
          <a:gradFill flip="none" rotWithShape="1">
            <a:gsLst>
              <a:gs pos="18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  <a:effectLst>
            <a:softEdge rad="1270000"/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accent1">
                <a:lumMod val="7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МБ – не менее 20 % от запрашиваемой субсидии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4275D729-F6D0-4356-ABCB-0F33A33F8491}"/>
              </a:ext>
            </a:extLst>
          </p:cNvPr>
          <p:cNvSpPr/>
          <p:nvPr/>
        </p:nvSpPr>
        <p:spPr>
          <a:xfrm>
            <a:off x="7839075" y="3042165"/>
            <a:ext cx="3276600" cy="777359"/>
          </a:xfrm>
          <a:prstGeom prst="rect">
            <a:avLst/>
          </a:prstGeom>
          <a:gradFill flip="none" rotWithShape="1">
            <a:gsLst>
              <a:gs pos="18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  <a:effectLst>
            <a:softEdge rad="1270000"/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accent1">
                <a:lumMod val="7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организаций и других внебюджетных источников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F03792-26FE-4971-BAC4-8900096BE988}"/>
              </a:ext>
            </a:extLst>
          </p:cNvPr>
          <p:cNvSpPr txBox="1"/>
          <p:nvPr/>
        </p:nvSpPr>
        <p:spPr>
          <a:xfrm>
            <a:off x="4219575" y="1555750"/>
            <a:ext cx="40243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финансирования</a:t>
            </a: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20148ECA-FD3F-4033-96A9-281582C628A4}"/>
              </a:ext>
            </a:extLst>
          </p:cNvPr>
          <p:cNvCxnSpPr/>
          <p:nvPr/>
        </p:nvCxnSpPr>
        <p:spPr>
          <a:xfrm>
            <a:off x="2657475" y="1997075"/>
            <a:ext cx="6524625" cy="952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837EFBF2-A418-4284-8D7C-B5D5EE5C9256}"/>
              </a:ext>
            </a:extLst>
          </p:cNvPr>
          <p:cNvCxnSpPr/>
          <p:nvPr/>
        </p:nvCxnSpPr>
        <p:spPr>
          <a:xfrm>
            <a:off x="2657475" y="2006600"/>
            <a:ext cx="0" cy="515938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E1979329-B231-48FE-AEB2-4824F83F72A0}"/>
              </a:ext>
            </a:extLst>
          </p:cNvPr>
          <p:cNvCxnSpPr/>
          <p:nvPr/>
        </p:nvCxnSpPr>
        <p:spPr>
          <a:xfrm>
            <a:off x="9182100" y="2006600"/>
            <a:ext cx="0" cy="515938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C4862BF7-CA3D-4731-8FED-BE8FDEC2AD04}"/>
              </a:ext>
            </a:extLst>
          </p:cNvPr>
          <p:cNvCxnSpPr/>
          <p:nvPr/>
        </p:nvCxnSpPr>
        <p:spPr>
          <a:xfrm>
            <a:off x="4962525" y="3430588"/>
            <a:ext cx="577850" cy="9525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5DCC2F5A-70CD-4BAA-945B-C2409A3EA10D}"/>
              </a:ext>
            </a:extLst>
          </p:cNvPr>
          <p:cNvCxnSpPr/>
          <p:nvPr/>
        </p:nvCxnSpPr>
        <p:spPr>
          <a:xfrm>
            <a:off x="4962525" y="4451350"/>
            <a:ext cx="577850" cy="9525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C157AEC4-C928-446D-A47F-98651BE27AA6}"/>
              </a:ext>
            </a:extLst>
          </p:cNvPr>
          <p:cNvCxnSpPr/>
          <p:nvPr/>
        </p:nvCxnSpPr>
        <p:spPr>
          <a:xfrm>
            <a:off x="4957763" y="5497513"/>
            <a:ext cx="577850" cy="7937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8" name="Овал 47">
            <a:extLst>
              <a:ext uri="{FF2B5EF4-FFF2-40B4-BE49-F238E27FC236}">
                <a16:creationId xmlns:a16="http://schemas.microsoft.com/office/drawing/2014/main" id="{EC2AD89D-CBDC-4BBA-AFB7-11ACB2F4D90B}"/>
              </a:ext>
            </a:extLst>
          </p:cNvPr>
          <p:cNvSpPr/>
          <p:nvPr/>
        </p:nvSpPr>
        <p:spPr>
          <a:xfrm>
            <a:off x="6010275" y="3042165"/>
            <a:ext cx="1136062" cy="723900"/>
          </a:xfrm>
          <a:prstGeom prst="ellipse">
            <a:avLst/>
          </a:prstGeom>
          <a:gradFill flip="none" rotWithShape="1">
            <a:gsLst>
              <a:gs pos="18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  <a:effectLst>
            <a:softEdge rad="1270000"/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accent1">
                <a:lumMod val="7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100 %</a:t>
            </a: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B58213EE-D81F-4450-AA69-A27E7006A67D}"/>
              </a:ext>
            </a:extLst>
          </p:cNvPr>
          <p:cNvSpPr/>
          <p:nvPr/>
        </p:nvSpPr>
        <p:spPr>
          <a:xfrm>
            <a:off x="6010275" y="4063326"/>
            <a:ext cx="1136062" cy="723900"/>
          </a:xfrm>
          <a:prstGeom prst="ellipse">
            <a:avLst/>
          </a:prstGeom>
          <a:gradFill flip="none" rotWithShape="1">
            <a:gsLst>
              <a:gs pos="18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  <a:effectLst>
            <a:softEdge rad="1270000"/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accent1">
                <a:lumMod val="7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20 %</a:t>
            </a: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250687B5-195E-4902-AF0F-75D06202738D}"/>
              </a:ext>
            </a:extLst>
          </p:cNvPr>
          <p:cNvSpPr/>
          <p:nvPr/>
        </p:nvSpPr>
        <p:spPr>
          <a:xfrm>
            <a:off x="6010275" y="5105381"/>
            <a:ext cx="1136062" cy="723900"/>
          </a:xfrm>
          <a:prstGeom prst="ellipse">
            <a:avLst/>
          </a:prstGeom>
          <a:gradFill flip="none" rotWithShape="1">
            <a:gsLst>
              <a:gs pos="18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  <a:effectLst>
            <a:softEdge rad="1270000"/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accent1">
                <a:lumMod val="7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10 %</a:t>
            </a:r>
          </a:p>
        </p:txBody>
      </p:sp>
      <p:pic>
        <p:nvPicPr>
          <p:cNvPr id="10274" name="Picture 4" descr="https://static.tildacdn.com/tild6138-3737-4134-b331-323561366333/investiciivstartap1024x7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25" y="4316413"/>
            <a:ext cx="18986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D360F5-1E01-42C4-AFC1-48BD16DE2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1288"/>
            <a:ext cx="12192000" cy="79375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Заявки, поступившие на конкурсный отбор проектов 2019 года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FB73A640-F7F7-4578-B1F6-C6E9A7702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658" y="1270000"/>
            <a:ext cx="3603171" cy="4869543"/>
          </a:xfrm>
          <a:gradFill flip="none" rotWithShape="1">
            <a:gsLst>
              <a:gs pos="99000">
                <a:schemeClr val="bg1">
                  <a:lumMod val="0"/>
                  <a:lumOff val="100000"/>
                </a:schemeClr>
              </a:gs>
              <a:gs pos="47500">
                <a:srgbClr val="B5D2EC"/>
              </a:gs>
              <a:gs pos="59000">
                <a:schemeClr val="accent5">
                  <a:lumMod val="45000"/>
                  <a:lumOff val="55000"/>
                </a:schemeClr>
              </a:gs>
            </a:gsLst>
            <a:lin ang="16200000" scaled="1"/>
            <a:tileRect/>
          </a:gradFill>
          <a:ln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beve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>
            <a:normAutofit fontScale="25000" lnSpcReduction="20000"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21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21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21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67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67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67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7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Купинский район               15</a:t>
            </a:r>
          </a:p>
          <a:p>
            <a:pPr marL="285750" indent="-285750"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7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Краснозерский район        13</a:t>
            </a:r>
          </a:p>
          <a:p>
            <a:pPr marL="285750" indent="-285750"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7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Ордынский район              13</a:t>
            </a:r>
          </a:p>
          <a:p>
            <a:pPr marL="285750" indent="-285750"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7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Карасукский район            12  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Маслянинский район        12</a:t>
            </a:r>
          </a:p>
          <a:p>
            <a:pPr marL="285750" indent="-285750"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7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Черепановский район       10</a:t>
            </a:r>
          </a:p>
          <a:p>
            <a:pPr marL="285750" indent="-285750"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7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Баганский район         </a:t>
            </a:r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9   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7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Барабинский район       </a:t>
            </a:r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9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Здвинский район               9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7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Куйбышевский район        9</a:t>
            </a:r>
          </a:p>
          <a:p>
            <a:pPr marL="285750" indent="-285750"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7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7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7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7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5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4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4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 3" charset="2"/>
              <a:buChar char=""/>
              <a:defRPr/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270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9448800" y="6475413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B542E0C-66E2-4B31-8893-8338C5FA9280}" type="slidenum">
              <a:rPr lang="ru-RU" alt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ru-RU" altLang="ru-RU" sz="1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CC5A263-1058-47BF-AAAA-3068E1E8DC3A}"/>
              </a:ext>
            </a:extLst>
          </p:cNvPr>
          <p:cNvSpPr/>
          <p:nvPr/>
        </p:nvSpPr>
        <p:spPr>
          <a:xfrm>
            <a:off x="4334933" y="1270000"/>
            <a:ext cx="3522134" cy="4869543"/>
          </a:xfrm>
          <a:prstGeom prst="rect">
            <a:avLst/>
          </a:prstGeom>
          <a:gradFill flip="none" rotWithShape="1">
            <a:gsLst>
              <a:gs pos="1500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beve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750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Сузунский район              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marL="285750" indent="-28575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Татарский район               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marL="285750" indent="-28575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Чановский район 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9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marL="285750" indent="-28575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Коченевский район           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Мошковский район            7</a:t>
            </a:r>
          </a:p>
          <a:p>
            <a:pPr marL="285750" indent="-28575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Новосибирский район       7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Тогучинский район            7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Усть-Таркский район       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Чулымский район              5</a:t>
            </a:r>
          </a:p>
          <a:p>
            <a:pPr marL="285750" indent="-28575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Венгеровский район  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B9634AA-B663-4973-903F-090BB772E03C}"/>
              </a:ext>
            </a:extLst>
          </p:cNvPr>
          <p:cNvSpPr/>
          <p:nvPr/>
        </p:nvSpPr>
        <p:spPr>
          <a:xfrm>
            <a:off x="8175171" y="1270000"/>
            <a:ext cx="3522133" cy="4869544"/>
          </a:xfrm>
          <a:prstGeom prst="rect">
            <a:avLst/>
          </a:prstGeom>
          <a:gradFill flip="none" rotWithShape="1">
            <a:gsLst>
              <a:gs pos="11000">
                <a:schemeClr val="accent5">
                  <a:alpha val="99000"/>
                  <a:lumMod val="0"/>
                  <a:lumOff val="100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 cap="rnd"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beve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97500" lnSpcReduction="10000"/>
          </a:bodyPr>
          <a:lstStyle/>
          <a:p>
            <a:pPr marL="285750" indent="-28575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Искитимский район         4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Колыванский район         4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Кыштовский район          4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Каргатский район            3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Кочковский район            3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Убинский район              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Болотнинский район       2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Доволенский район         2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Чистоозерный район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03E85F-55EA-4053-998D-E5F9EAE1A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350"/>
            <a:ext cx="12192000" cy="730250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конкурсного отбора проектов 2019 года</a:t>
            </a:r>
          </a:p>
        </p:txBody>
      </p:sp>
      <p:sp>
        <p:nvSpPr>
          <p:cNvPr id="12291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9448800" y="64706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C8B361F-CC57-4405-BD41-05A5709BF7CB}" type="slidenum">
              <a:rPr lang="ru-RU" alt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ru-RU" altLang="ru-RU" sz="1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D79762-3AD6-4C50-8867-7598B77D239E}"/>
              </a:ext>
            </a:extLst>
          </p:cNvPr>
          <p:cNvSpPr txBox="1"/>
          <p:nvPr/>
        </p:nvSpPr>
        <p:spPr>
          <a:xfrm>
            <a:off x="1543050" y="1558925"/>
            <a:ext cx="17335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Поступило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616C9DB-B77A-4D64-A40D-C4C103A32A52}"/>
              </a:ext>
            </a:extLst>
          </p:cNvPr>
          <p:cNvCxnSpPr/>
          <p:nvPr/>
        </p:nvCxnSpPr>
        <p:spPr>
          <a:xfrm flipH="1">
            <a:off x="1162050" y="2124075"/>
            <a:ext cx="219075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334586D-00DE-4F45-9DE1-0CAECEEA65E5}"/>
              </a:ext>
            </a:extLst>
          </p:cNvPr>
          <p:cNvCxnSpPr/>
          <p:nvPr/>
        </p:nvCxnSpPr>
        <p:spPr>
          <a:xfrm flipV="1">
            <a:off x="1276350" y="2124075"/>
            <a:ext cx="0" cy="1376363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CB638FF-6023-480E-96E5-2221A90065D5}"/>
              </a:ext>
            </a:extLst>
          </p:cNvPr>
          <p:cNvSpPr txBox="1"/>
          <p:nvPr/>
        </p:nvSpPr>
        <p:spPr>
          <a:xfrm>
            <a:off x="1571625" y="2301875"/>
            <a:ext cx="14859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207 заявок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FD1B39-963C-4E91-9F79-F4EFAC20F6EB}"/>
              </a:ext>
            </a:extLst>
          </p:cNvPr>
          <p:cNvSpPr txBox="1"/>
          <p:nvPr/>
        </p:nvSpPr>
        <p:spPr>
          <a:xfrm>
            <a:off x="1547813" y="2811463"/>
            <a:ext cx="14859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районов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748D5AD7-47E9-4975-B1C8-D20DAA57001B}"/>
              </a:ext>
            </a:extLst>
          </p:cNvPr>
          <p:cNvSpPr/>
          <p:nvPr/>
        </p:nvSpPr>
        <p:spPr>
          <a:xfrm>
            <a:off x="1133475" y="2368550"/>
            <a:ext cx="285750" cy="2794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право с вырезом 14">
            <a:extLst>
              <a:ext uri="{FF2B5EF4-FFF2-40B4-BE49-F238E27FC236}">
                <a16:creationId xmlns:a16="http://schemas.microsoft.com/office/drawing/2014/main" id="{D1242920-0DBC-4E24-BC6B-EBEEF9E18DAF}"/>
              </a:ext>
            </a:extLst>
          </p:cNvPr>
          <p:cNvSpPr/>
          <p:nvPr/>
        </p:nvSpPr>
        <p:spPr>
          <a:xfrm>
            <a:off x="1233488" y="2463800"/>
            <a:ext cx="114300" cy="98425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DB53399F-B8DB-45C6-A200-3524621BCC0E}"/>
              </a:ext>
            </a:extLst>
          </p:cNvPr>
          <p:cNvSpPr/>
          <p:nvPr/>
        </p:nvSpPr>
        <p:spPr>
          <a:xfrm>
            <a:off x="1128713" y="2870200"/>
            <a:ext cx="285750" cy="2794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трелка вправо с вырезом 17">
            <a:extLst>
              <a:ext uri="{FF2B5EF4-FFF2-40B4-BE49-F238E27FC236}">
                <a16:creationId xmlns:a16="http://schemas.microsoft.com/office/drawing/2014/main" id="{8C573F8D-2726-40A0-A635-BA389C17BB42}"/>
              </a:ext>
            </a:extLst>
          </p:cNvPr>
          <p:cNvSpPr/>
          <p:nvPr/>
        </p:nvSpPr>
        <p:spPr>
          <a:xfrm>
            <a:off x="1233488" y="2960688"/>
            <a:ext cx="114300" cy="98425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EAAC22-3204-4CA8-AF4F-30E06C9F3A1C}"/>
              </a:ext>
            </a:extLst>
          </p:cNvPr>
          <p:cNvSpPr txBox="1"/>
          <p:nvPr/>
        </p:nvSpPr>
        <p:spPr>
          <a:xfrm>
            <a:off x="9775825" y="1558925"/>
            <a:ext cx="17335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2EE34F4-C14E-40BD-B89E-0EB3F2A7308C}"/>
              </a:ext>
            </a:extLst>
          </p:cNvPr>
          <p:cNvSpPr txBox="1"/>
          <p:nvPr/>
        </p:nvSpPr>
        <p:spPr>
          <a:xfrm>
            <a:off x="9899650" y="2314575"/>
            <a:ext cx="14859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заявок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C820533E-6116-4DC4-809A-AFAE28A0C09B}"/>
              </a:ext>
            </a:extLst>
          </p:cNvPr>
          <p:cNvCxnSpPr/>
          <p:nvPr/>
        </p:nvCxnSpPr>
        <p:spPr>
          <a:xfrm flipV="1">
            <a:off x="11591925" y="2130425"/>
            <a:ext cx="0" cy="1376363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2" name="Овал 31">
            <a:extLst>
              <a:ext uri="{FF2B5EF4-FFF2-40B4-BE49-F238E27FC236}">
                <a16:creationId xmlns:a16="http://schemas.microsoft.com/office/drawing/2014/main" id="{583253CD-4BEA-480E-8307-8A8CE88A6921}"/>
              </a:ext>
            </a:extLst>
          </p:cNvPr>
          <p:cNvSpPr/>
          <p:nvPr/>
        </p:nvSpPr>
        <p:spPr>
          <a:xfrm>
            <a:off x="11439525" y="2359025"/>
            <a:ext cx="285750" cy="2794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Стрелка вправо с вырезом 29">
            <a:extLst>
              <a:ext uri="{FF2B5EF4-FFF2-40B4-BE49-F238E27FC236}">
                <a16:creationId xmlns:a16="http://schemas.microsoft.com/office/drawing/2014/main" id="{107A390E-071B-4DB8-AD15-C38726F86806}"/>
              </a:ext>
            </a:extLst>
          </p:cNvPr>
          <p:cNvSpPr/>
          <p:nvPr/>
        </p:nvSpPr>
        <p:spPr>
          <a:xfrm rot="21600000" flipH="1">
            <a:off x="11482388" y="2416175"/>
            <a:ext cx="217487" cy="168275"/>
          </a:xfrm>
          <a:prstGeom prst="notch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306" name="Рисунок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050" y="1965325"/>
            <a:ext cx="6062663" cy="42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94D7C05F-D536-4311-9548-654D6A14FC10}"/>
              </a:ext>
            </a:extLst>
          </p:cNvPr>
          <p:cNvCxnSpPr/>
          <p:nvPr/>
        </p:nvCxnSpPr>
        <p:spPr>
          <a:xfrm flipH="1" flipV="1">
            <a:off x="9020175" y="2130425"/>
            <a:ext cx="2701925" cy="1588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E4249D-A2A1-44AA-90CE-5C9701F4C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09650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Минимальный балльный предел</a:t>
            </a:r>
          </a:p>
        </p:txBody>
      </p:sp>
      <p:sp>
        <p:nvSpPr>
          <p:cNvPr id="13315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9448800" y="649287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A1FBC40-79D2-44DF-A29E-D8E7C0A840BD}" type="slidenum">
              <a:rPr lang="ru-RU" alt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ru-RU" altLang="ru-RU" sz="1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944CC99-F19E-46BF-A591-50C48137C65E}"/>
              </a:ext>
            </a:extLst>
          </p:cNvPr>
          <p:cNvCxnSpPr/>
          <p:nvPr/>
        </p:nvCxnSpPr>
        <p:spPr>
          <a:xfrm flipH="1" flipV="1">
            <a:off x="239713" y="1339850"/>
            <a:ext cx="5667375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C9ED3117-49E3-4863-A7CF-626157C68D76}"/>
              </a:ext>
            </a:extLst>
          </p:cNvPr>
          <p:cNvCxnSpPr/>
          <p:nvPr/>
        </p:nvCxnSpPr>
        <p:spPr>
          <a:xfrm flipV="1">
            <a:off x="352425" y="1328738"/>
            <a:ext cx="9525" cy="1836737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318" name="TextBox 6"/>
          <p:cNvSpPr txBox="1">
            <a:spLocks noChangeArrowheads="1"/>
          </p:cNvSpPr>
          <p:nvPr/>
        </p:nvSpPr>
        <p:spPr bwMode="auto">
          <a:xfrm>
            <a:off x="6846888" y="881063"/>
            <a:ext cx="4505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минимального балльного предела</a:t>
            </a:r>
          </a:p>
        </p:txBody>
      </p:sp>
      <p:sp>
        <p:nvSpPr>
          <p:cNvPr id="13319" name="TextBox 7"/>
          <p:cNvSpPr txBox="1">
            <a:spLocks noChangeArrowheads="1"/>
          </p:cNvSpPr>
          <p:nvPr/>
        </p:nvSpPr>
        <p:spPr bwMode="auto">
          <a:xfrm>
            <a:off x="6623050" y="1462088"/>
            <a:ext cx="7029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РМБП= ((1 место в рейтинге + 2 место + 3 место)/3)*0,2</a:t>
            </a:r>
          </a:p>
        </p:txBody>
      </p:sp>
      <p:sp>
        <p:nvSpPr>
          <p:cNvPr id="13320" name="TextBox 8"/>
          <p:cNvSpPr txBox="1">
            <a:spLocks noChangeArrowheads="1"/>
          </p:cNvSpPr>
          <p:nvPr/>
        </p:nvSpPr>
        <p:spPr bwMode="auto">
          <a:xfrm>
            <a:off x="7065963" y="1911350"/>
            <a:ext cx="5543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РМБП= ((69,35+ 67,15 + 63,59)/3)*0,2= 13,34 балла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9D1A553-CE2A-4D5E-9117-8FA97CBC3FF5}"/>
              </a:ext>
            </a:extLst>
          </p:cNvPr>
          <p:cNvSpPr/>
          <p:nvPr/>
        </p:nvSpPr>
        <p:spPr>
          <a:xfrm>
            <a:off x="219075" y="2047875"/>
            <a:ext cx="285750" cy="2794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7B219EBC-F2F5-4E6A-A5AD-9B06B8F3D9F5}"/>
              </a:ext>
            </a:extLst>
          </p:cNvPr>
          <p:cNvSpPr/>
          <p:nvPr/>
        </p:nvSpPr>
        <p:spPr>
          <a:xfrm>
            <a:off x="200025" y="1493838"/>
            <a:ext cx="285750" cy="2794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трелка вправо с вырезом 11">
            <a:extLst>
              <a:ext uri="{FF2B5EF4-FFF2-40B4-BE49-F238E27FC236}">
                <a16:creationId xmlns:a16="http://schemas.microsoft.com/office/drawing/2014/main" id="{6CFA5D9D-85C2-48EF-9963-4D007CBFD9CA}"/>
              </a:ext>
            </a:extLst>
          </p:cNvPr>
          <p:cNvSpPr/>
          <p:nvPr/>
        </p:nvSpPr>
        <p:spPr>
          <a:xfrm>
            <a:off x="295275" y="1584325"/>
            <a:ext cx="114300" cy="98425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Стрелка вправо с вырезом 12">
            <a:extLst>
              <a:ext uri="{FF2B5EF4-FFF2-40B4-BE49-F238E27FC236}">
                <a16:creationId xmlns:a16="http://schemas.microsoft.com/office/drawing/2014/main" id="{E194727D-AC24-478B-86DA-1BB2C82ABB5C}"/>
              </a:ext>
            </a:extLst>
          </p:cNvPr>
          <p:cNvSpPr/>
          <p:nvPr/>
        </p:nvSpPr>
        <p:spPr>
          <a:xfrm>
            <a:off x="295275" y="2138363"/>
            <a:ext cx="114300" cy="98425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325" name="TextBox 14"/>
          <p:cNvSpPr txBox="1">
            <a:spLocks noChangeArrowheads="1"/>
          </p:cNvSpPr>
          <p:nvPr/>
        </p:nvSpPr>
        <p:spPr bwMode="auto">
          <a:xfrm>
            <a:off x="257175" y="835025"/>
            <a:ext cx="5200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с наибольшим количеством баллов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D661109-F699-4256-BDF7-8235917DDB13}"/>
              </a:ext>
            </a:extLst>
          </p:cNvPr>
          <p:cNvCxnSpPr/>
          <p:nvPr/>
        </p:nvCxnSpPr>
        <p:spPr>
          <a:xfrm>
            <a:off x="5548313" y="4243388"/>
            <a:ext cx="600551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385CE172-376C-4F78-BB77-1697786319A5}"/>
              </a:ext>
            </a:extLst>
          </p:cNvPr>
          <p:cNvCxnSpPr/>
          <p:nvPr/>
        </p:nvCxnSpPr>
        <p:spPr>
          <a:xfrm flipH="1" flipV="1">
            <a:off x="11372850" y="4243388"/>
            <a:ext cx="3175" cy="1419225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Овал 18">
            <a:extLst>
              <a:ext uri="{FF2B5EF4-FFF2-40B4-BE49-F238E27FC236}">
                <a16:creationId xmlns:a16="http://schemas.microsoft.com/office/drawing/2014/main" id="{3943A78F-E9E8-4F58-9D0E-9ACAD702D6A9}"/>
              </a:ext>
            </a:extLst>
          </p:cNvPr>
          <p:cNvSpPr/>
          <p:nvPr/>
        </p:nvSpPr>
        <p:spPr>
          <a:xfrm>
            <a:off x="11229975" y="4532313"/>
            <a:ext cx="285750" cy="2794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73A189E1-4FC3-4BE5-91B7-71485B4EB0C6}"/>
              </a:ext>
            </a:extLst>
          </p:cNvPr>
          <p:cNvSpPr/>
          <p:nvPr/>
        </p:nvSpPr>
        <p:spPr>
          <a:xfrm>
            <a:off x="11226800" y="5083175"/>
            <a:ext cx="285750" cy="2794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Стрелка вправо с вырезом 22">
            <a:extLst>
              <a:ext uri="{FF2B5EF4-FFF2-40B4-BE49-F238E27FC236}">
                <a16:creationId xmlns:a16="http://schemas.microsoft.com/office/drawing/2014/main" id="{1D2779A1-1BFC-467F-90FD-6A772047E170}"/>
              </a:ext>
            </a:extLst>
          </p:cNvPr>
          <p:cNvSpPr/>
          <p:nvPr/>
        </p:nvSpPr>
        <p:spPr>
          <a:xfrm rot="21600000" flipH="1">
            <a:off x="11263313" y="4587875"/>
            <a:ext cx="219075" cy="168275"/>
          </a:xfrm>
          <a:prstGeom prst="notch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Стрелка вправо с вырезом 23">
            <a:extLst>
              <a:ext uri="{FF2B5EF4-FFF2-40B4-BE49-F238E27FC236}">
                <a16:creationId xmlns:a16="http://schemas.microsoft.com/office/drawing/2014/main" id="{4443CA6B-B674-4E1B-A00F-3981847613A6}"/>
              </a:ext>
            </a:extLst>
          </p:cNvPr>
          <p:cNvSpPr/>
          <p:nvPr/>
        </p:nvSpPr>
        <p:spPr>
          <a:xfrm rot="21600000" flipH="1">
            <a:off x="11271250" y="5135563"/>
            <a:ext cx="217488" cy="168275"/>
          </a:xfrm>
          <a:prstGeom prst="notch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332" name="TextBox 25"/>
          <p:cNvSpPr txBox="1">
            <a:spLocks noChangeArrowheads="1"/>
          </p:cNvSpPr>
          <p:nvPr/>
        </p:nvSpPr>
        <p:spPr bwMode="auto">
          <a:xfrm>
            <a:off x="492125" y="1465263"/>
            <a:ext cx="5605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Рабочий поселок Маслянино Маслянинского района – 69,35 балла</a:t>
            </a:r>
          </a:p>
        </p:txBody>
      </p:sp>
      <p:sp>
        <p:nvSpPr>
          <p:cNvPr id="13333" name="TextBox 26"/>
          <p:cNvSpPr txBox="1">
            <a:spLocks noChangeArrowheads="1"/>
          </p:cNvSpPr>
          <p:nvPr/>
        </p:nvSpPr>
        <p:spPr bwMode="auto">
          <a:xfrm>
            <a:off x="503238" y="2565400"/>
            <a:ext cx="51260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Горносталевский сельсовет Здвинского района – 63,59 балла</a:t>
            </a:r>
          </a:p>
        </p:txBody>
      </p:sp>
      <p:sp>
        <p:nvSpPr>
          <p:cNvPr id="13334" name="TextBox 27"/>
          <p:cNvSpPr txBox="1">
            <a:spLocks noChangeArrowheads="1"/>
          </p:cNvSpPr>
          <p:nvPr/>
        </p:nvSpPr>
        <p:spPr bwMode="auto">
          <a:xfrm>
            <a:off x="503238" y="1981200"/>
            <a:ext cx="5403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Большереченский сельсовет Кыштовского района – 67,15 балла</a:t>
            </a:r>
          </a:p>
        </p:txBody>
      </p:sp>
      <p:pic>
        <p:nvPicPr>
          <p:cNvPr id="13335" name="Picture 6" descr="ÐÐ°ÑÑÐ¸Ð½ÐºÐ¸ Ð¿Ð¾ Ð·Ð°Ð¿ÑÐ¾ÑÑ Ð¿ÑÐµÐ´ÐµÑÑÐ°Ð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3052763"/>
            <a:ext cx="4062412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6" name="TextBox 28"/>
          <p:cNvSpPr txBox="1">
            <a:spLocks noChangeArrowheads="1"/>
          </p:cNvSpPr>
          <p:nvPr/>
        </p:nvSpPr>
        <p:spPr bwMode="auto">
          <a:xfrm>
            <a:off x="5457825" y="3854450"/>
            <a:ext cx="6213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</a:t>
            </a:r>
            <a:r>
              <a:rPr lang="en-US" altLang="ru-RU" b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b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прошедшие минимальный балльный предел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810A7A1E-DDFB-432E-8830-FBB9DFE46D69}"/>
              </a:ext>
            </a:extLst>
          </p:cNvPr>
          <p:cNvCxnSpPr/>
          <p:nvPr/>
        </p:nvCxnSpPr>
        <p:spPr>
          <a:xfrm flipV="1">
            <a:off x="6737350" y="1336675"/>
            <a:ext cx="4816475" cy="952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E7ECBA5B-3998-479C-9F42-3213C2715023}"/>
              </a:ext>
            </a:extLst>
          </p:cNvPr>
          <p:cNvCxnSpPr/>
          <p:nvPr/>
        </p:nvCxnSpPr>
        <p:spPr>
          <a:xfrm flipV="1">
            <a:off x="11372850" y="1346200"/>
            <a:ext cx="6350" cy="1247775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3" name="Овал 32">
            <a:extLst>
              <a:ext uri="{FF2B5EF4-FFF2-40B4-BE49-F238E27FC236}">
                <a16:creationId xmlns:a16="http://schemas.microsoft.com/office/drawing/2014/main" id="{BF90DC2F-6D03-47F6-A283-C5E3A6FA18B8}"/>
              </a:ext>
            </a:extLst>
          </p:cNvPr>
          <p:cNvSpPr/>
          <p:nvPr/>
        </p:nvSpPr>
        <p:spPr>
          <a:xfrm>
            <a:off x="11212513" y="1503363"/>
            <a:ext cx="285750" cy="277812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959458E3-8AB7-44EE-AF2C-B262DC34F783}"/>
              </a:ext>
            </a:extLst>
          </p:cNvPr>
          <p:cNvSpPr/>
          <p:nvPr/>
        </p:nvSpPr>
        <p:spPr>
          <a:xfrm>
            <a:off x="11209338" y="1949450"/>
            <a:ext cx="285750" cy="277813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Стрелка вправо с вырезом 34">
            <a:extLst>
              <a:ext uri="{FF2B5EF4-FFF2-40B4-BE49-F238E27FC236}">
                <a16:creationId xmlns:a16="http://schemas.microsoft.com/office/drawing/2014/main" id="{C1C87C72-811F-4021-B569-EEECD7E8601E}"/>
              </a:ext>
            </a:extLst>
          </p:cNvPr>
          <p:cNvSpPr/>
          <p:nvPr/>
        </p:nvSpPr>
        <p:spPr>
          <a:xfrm rot="21600000" flipH="1">
            <a:off x="11242675" y="1549400"/>
            <a:ext cx="219075" cy="168275"/>
          </a:xfrm>
          <a:prstGeom prst="notch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Стрелка вправо с вырезом 35">
            <a:extLst>
              <a:ext uri="{FF2B5EF4-FFF2-40B4-BE49-F238E27FC236}">
                <a16:creationId xmlns:a16="http://schemas.microsoft.com/office/drawing/2014/main" id="{DF9F25C2-61E5-41F9-B87C-BED015B5C79D}"/>
              </a:ext>
            </a:extLst>
          </p:cNvPr>
          <p:cNvSpPr/>
          <p:nvPr/>
        </p:nvSpPr>
        <p:spPr>
          <a:xfrm rot="21600000" flipH="1">
            <a:off x="11242675" y="2006600"/>
            <a:ext cx="219075" cy="168275"/>
          </a:xfrm>
          <a:prstGeom prst="notch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343" name="TextBox 36"/>
          <p:cNvSpPr txBox="1">
            <a:spLocks noChangeArrowheads="1"/>
          </p:cNvSpPr>
          <p:nvPr/>
        </p:nvSpPr>
        <p:spPr bwMode="auto">
          <a:xfrm>
            <a:off x="6980238" y="4451350"/>
            <a:ext cx="55641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Станционный сельсовет Новосибирского района</a:t>
            </a:r>
          </a:p>
        </p:txBody>
      </p:sp>
      <p:sp>
        <p:nvSpPr>
          <p:cNvPr id="13344" name="TextBox 37"/>
          <p:cNvSpPr txBox="1">
            <a:spLocks noChangeArrowheads="1"/>
          </p:cNvSpPr>
          <p:nvPr/>
        </p:nvSpPr>
        <p:spPr bwMode="auto">
          <a:xfrm>
            <a:off x="7175500" y="4967288"/>
            <a:ext cx="55260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Серебрянский сельсовет Чулымского района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 b="1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12BCA10A-A6C6-4DAE-9CC2-91710FBDD7D7}"/>
              </a:ext>
            </a:extLst>
          </p:cNvPr>
          <p:cNvSpPr/>
          <p:nvPr/>
        </p:nvSpPr>
        <p:spPr>
          <a:xfrm>
            <a:off x="204788" y="2593975"/>
            <a:ext cx="285750" cy="2794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Стрелка вправо с вырезом 38">
            <a:extLst>
              <a:ext uri="{FF2B5EF4-FFF2-40B4-BE49-F238E27FC236}">
                <a16:creationId xmlns:a16="http://schemas.microsoft.com/office/drawing/2014/main" id="{7E313518-023F-44C2-94A1-06E0A6D20C9B}"/>
              </a:ext>
            </a:extLst>
          </p:cNvPr>
          <p:cNvSpPr/>
          <p:nvPr/>
        </p:nvSpPr>
        <p:spPr>
          <a:xfrm>
            <a:off x="296863" y="2687638"/>
            <a:ext cx="114300" cy="98425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030C4-9F22-4F34-8433-E990C5BAD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0663"/>
            <a:ext cx="12192000" cy="947737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Типология проектов в 2019 году</a:t>
            </a:r>
          </a:p>
        </p:txBody>
      </p:sp>
      <p:sp>
        <p:nvSpPr>
          <p:cNvPr id="14339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9448800" y="6475413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ECF5347-29F2-48B9-97C9-0ABBE4A1465F}" type="slidenum">
              <a:rPr lang="ru-RU" alt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ru-RU" altLang="ru-RU" sz="1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Стрелка вправо с вырезом 51">
            <a:extLst>
              <a:ext uri="{FF2B5EF4-FFF2-40B4-BE49-F238E27FC236}">
                <a16:creationId xmlns:a16="http://schemas.microsoft.com/office/drawing/2014/main" id="{AABCD196-23C4-4345-9FB7-88A33F9ABBD9}"/>
              </a:ext>
            </a:extLst>
          </p:cNvPr>
          <p:cNvSpPr/>
          <p:nvPr/>
        </p:nvSpPr>
        <p:spPr>
          <a:xfrm>
            <a:off x="846138" y="5913438"/>
            <a:ext cx="114300" cy="96837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Стрелка вправо с вырезом 52">
            <a:extLst>
              <a:ext uri="{FF2B5EF4-FFF2-40B4-BE49-F238E27FC236}">
                <a16:creationId xmlns:a16="http://schemas.microsoft.com/office/drawing/2014/main" id="{B8134D8D-348D-4C74-B2E3-3A6F7236C48B}"/>
              </a:ext>
            </a:extLst>
          </p:cNvPr>
          <p:cNvSpPr/>
          <p:nvPr/>
        </p:nvSpPr>
        <p:spPr>
          <a:xfrm>
            <a:off x="760413" y="5956300"/>
            <a:ext cx="114300" cy="98425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42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75" y="1546225"/>
            <a:ext cx="498475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73150"/>
            <a:ext cx="4135437" cy="549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B6AC41-D855-4BCB-A0BE-59C046B64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" y="482600"/>
            <a:ext cx="12182475" cy="85407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Прогнозируемые объемы финансирования проектов 2019 года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F5C0063B-057F-46D9-9108-5599B8DCC0E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050" y="1419224"/>
          <a:ext cx="12192000" cy="3628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6055">
                  <a:extLst>
                    <a:ext uri="{9D8B030D-6E8A-4147-A177-3AD203B41FA5}">
                      <a16:colId xmlns:a16="http://schemas.microsoft.com/office/drawing/2014/main" val="3465966284"/>
                    </a:ext>
                  </a:extLst>
                </a:gridCol>
                <a:gridCol w="2017945">
                  <a:extLst>
                    <a:ext uri="{9D8B030D-6E8A-4147-A177-3AD203B41FA5}">
                      <a16:colId xmlns:a16="http://schemas.microsoft.com/office/drawing/2014/main" val="259999180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66253661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74974002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946348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595667365"/>
                    </a:ext>
                  </a:extLst>
                </a:gridCol>
              </a:tblGrid>
              <a:tr h="1855332"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стоимость, тыс. руб.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запрашиваемой субсидии из ОБ, тыс.</a:t>
                      </a:r>
                      <a:r>
                        <a:rPr lang="ru-RU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софинансирования</a:t>
                      </a:r>
                      <a:r>
                        <a:rPr lang="ru-RU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 бюджета МО, тыс. руб.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софинансирования</a:t>
                      </a:r>
                      <a:r>
                        <a:rPr lang="ru-RU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проектов населением,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b="0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Внебюджетные источники, </a:t>
                      </a:r>
                    </a:p>
                    <a:p>
                      <a:pPr algn="ctr"/>
                      <a:r>
                        <a:rPr lang="ru-RU" sz="1800" b="0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b="0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Нефинансовое участие, </a:t>
                      </a:r>
                    </a:p>
                    <a:p>
                      <a:pPr algn="ctr"/>
                      <a:r>
                        <a:rPr lang="ru-RU" sz="1800" b="0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66915"/>
                  </a:ext>
                </a:extLst>
              </a:tr>
              <a:tr h="110694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2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196 618</a:t>
                      </a:r>
                    </a:p>
                  </a:txBody>
                  <a:tcPr>
                    <a:gradFill>
                      <a:gsLst>
                        <a:gs pos="34000">
                          <a:schemeClr val="accent1">
                            <a:lumMod val="20000"/>
                            <a:lumOff val="80000"/>
                            <a:alpha val="9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2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129 606</a:t>
                      </a:r>
                    </a:p>
                  </a:txBody>
                  <a:tcPr>
                    <a:gradFill>
                      <a:gsLst>
                        <a:gs pos="34000">
                          <a:schemeClr val="accent1">
                            <a:lumMod val="20000"/>
                            <a:lumOff val="80000"/>
                            <a:alpha val="9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2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42 406</a:t>
                      </a:r>
                    </a:p>
                  </a:txBody>
                  <a:tcPr>
                    <a:gradFill>
                      <a:gsLst>
                        <a:gs pos="34000">
                          <a:schemeClr val="accent1">
                            <a:lumMod val="20000"/>
                            <a:lumOff val="80000"/>
                            <a:alpha val="9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2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15 180</a:t>
                      </a:r>
                    </a:p>
                  </a:txBody>
                  <a:tcPr>
                    <a:gradFill>
                      <a:gsLst>
                        <a:gs pos="34000">
                          <a:schemeClr val="accent1">
                            <a:lumMod val="20000"/>
                            <a:lumOff val="80000"/>
                            <a:alpha val="9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2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888</a:t>
                      </a:r>
                    </a:p>
                  </a:txBody>
                  <a:tcPr>
                    <a:gradFill>
                      <a:gsLst>
                        <a:gs pos="34000">
                          <a:schemeClr val="accent1">
                            <a:lumMod val="20000"/>
                            <a:lumOff val="80000"/>
                            <a:alpha val="9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2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8 538</a:t>
                      </a:r>
                    </a:p>
                  </a:txBody>
                  <a:tcPr>
                    <a:gradFill>
                      <a:gsLst>
                        <a:gs pos="34000">
                          <a:schemeClr val="accent1">
                            <a:lumMod val="20000"/>
                            <a:lumOff val="80000"/>
                            <a:alpha val="9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62796067"/>
                  </a:ext>
                </a:extLst>
              </a:tr>
              <a:tr h="66625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34000">
                          <a:schemeClr val="accent1">
                            <a:lumMod val="20000"/>
                            <a:lumOff val="80000"/>
                            <a:alpha val="9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34000">
                          <a:schemeClr val="accent1">
                            <a:lumMod val="20000"/>
                            <a:lumOff val="80000"/>
                            <a:alpha val="9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32,70%</a:t>
                      </a:r>
                    </a:p>
                  </a:txBody>
                  <a:tcPr>
                    <a:gradFill>
                      <a:gsLst>
                        <a:gs pos="34000">
                          <a:schemeClr val="accent1">
                            <a:lumMod val="20000"/>
                            <a:lumOff val="80000"/>
                            <a:alpha val="9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11,71%</a:t>
                      </a:r>
                    </a:p>
                  </a:txBody>
                  <a:tcPr>
                    <a:gradFill>
                      <a:gsLst>
                        <a:gs pos="34000">
                          <a:schemeClr val="accent1">
                            <a:lumMod val="20000"/>
                            <a:lumOff val="80000"/>
                            <a:alpha val="9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0,69%</a:t>
                      </a:r>
                    </a:p>
                  </a:txBody>
                  <a:tcPr>
                    <a:gradFill>
                      <a:gsLst>
                        <a:gs pos="34000">
                          <a:schemeClr val="accent1">
                            <a:lumMod val="20000"/>
                            <a:lumOff val="80000"/>
                            <a:alpha val="9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4,34%</a:t>
                      </a:r>
                    </a:p>
                  </a:txBody>
                  <a:tcPr>
                    <a:gradFill>
                      <a:gsLst>
                        <a:gs pos="34000">
                          <a:schemeClr val="accent1">
                            <a:lumMod val="20000"/>
                            <a:lumOff val="80000"/>
                            <a:alpha val="9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4307874"/>
                  </a:ext>
                </a:extLst>
              </a:tr>
            </a:tbl>
          </a:graphicData>
        </a:graphic>
      </p:graphicFrame>
      <p:sp>
        <p:nvSpPr>
          <p:cNvPr id="15364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9448800" y="649287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135DEC6-03DC-4CDD-AC05-F6BB1005BA05}" type="slidenum">
              <a:rPr lang="ru-RU" alt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ru-RU" altLang="ru-RU" sz="1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1272</TotalTime>
  <Words>1021</Words>
  <Application>Microsoft Office PowerPoint</Application>
  <PresentationFormat>Широкоэкранный</PresentationFormat>
  <Paragraphs>422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Trebuchet MS</vt:lpstr>
      <vt:lpstr>Wingdings</vt:lpstr>
      <vt:lpstr>Wingdings 2</vt:lpstr>
      <vt:lpstr>Wingdings 3</vt:lpstr>
      <vt:lpstr>HDOfficeLightV0</vt:lpstr>
      <vt:lpstr>Аспект</vt:lpstr>
      <vt:lpstr>Презентация PowerPoint</vt:lpstr>
      <vt:lpstr>Итоги реализации практики за 2018 год </vt:lpstr>
      <vt:lpstr>Зональные семинары</vt:lpstr>
      <vt:lpstr>Финансовое обеспечение проектов </vt:lpstr>
      <vt:lpstr>  Заявки, поступившие на конкурсный отбор проектов 2019 года</vt:lpstr>
      <vt:lpstr>Участники конкурсного отбора проектов 2019 года</vt:lpstr>
      <vt:lpstr>Минимальный балльный предел</vt:lpstr>
      <vt:lpstr>Типология проектов в 2019 году</vt:lpstr>
      <vt:lpstr>Прогнозируемые объемы финансирования проектов 2019 года </vt:lpstr>
      <vt:lpstr>Определение приоритетности равных проектов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Сравнительный анализ 2017 – 2019 гг.</vt:lpstr>
      <vt:lpstr>Презентация PowerPoint</vt:lpstr>
      <vt:lpstr>Презентация PowerPoint</vt:lpstr>
    </vt:vector>
  </TitlesOfParts>
  <Company>ГКУ НСО РИЦ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Рудых Елизавета Алексеевна</dc:creator>
  <cp:lastModifiedBy>Фахреева Альмира Зеферовна</cp:lastModifiedBy>
  <cp:revision>135</cp:revision>
  <cp:lastPrinted>2019-04-29T10:07:29Z</cp:lastPrinted>
  <dcterms:created xsi:type="dcterms:W3CDTF">2019-04-25T06:19:17Z</dcterms:created>
  <dcterms:modified xsi:type="dcterms:W3CDTF">2019-05-07T06:09:25Z</dcterms:modified>
</cp:coreProperties>
</file>